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60" r:id="rId6"/>
    <p:sldId id="274" r:id="rId7"/>
    <p:sldId id="262" r:id="rId8"/>
    <p:sldId id="264" r:id="rId9"/>
    <p:sldId id="273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«Использование </a:t>
            </a:r>
            <a:r>
              <a:rPr lang="ru-RU" sz="3600" b="1" dirty="0" err="1" smtClean="0">
                <a:solidFill>
                  <a:srgbClr val="002060"/>
                </a:solidFill>
              </a:rPr>
              <a:t>мнемотаблиц</a:t>
            </a:r>
            <a:r>
              <a:rPr lang="ru-RU" sz="3600" b="1" dirty="0" smtClean="0">
                <a:solidFill>
                  <a:srgbClr val="002060"/>
                </a:solidFill>
              </a:rPr>
              <a:t> в работе по развитию и коррекции речи»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еркашина Н.А. - логопед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немотаблицы для дошкольников Набор Супер Запоминалки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200">
            <a:off x="362666" y="3111084"/>
            <a:ext cx="4947733" cy="32213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то Черкашина\photo_4_2024-04-24_09-4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" y="121074"/>
            <a:ext cx="333906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 Черкашина\photo_1_2024-04-24_09-40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52" y="121074"/>
            <a:ext cx="3742944" cy="410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фото Черкашина\photo_5_2024-04-24_09-40-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3228"/>
          <a:stretch/>
        </p:blipFill>
        <p:spPr bwMode="auto">
          <a:xfrm>
            <a:off x="3473180" y="2609088"/>
            <a:ext cx="4829572" cy="36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то Черкашина\photo_3_2024-04-24_09-4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" y="109728"/>
            <a:ext cx="4828032" cy="587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Черкашина\photo_2_2024-04-24_09-40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6" y="109728"/>
            <a:ext cx="4937760" cy="587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уква П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7" y="109728"/>
            <a:ext cx="5934075" cy="58388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010912" y="4035552"/>
            <a:ext cx="1837562" cy="193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hoto_1_2024-05-07_11-32-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7" t="11955" r="2147" b="11955"/>
          <a:stretch/>
        </p:blipFill>
        <p:spPr bwMode="auto">
          <a:xfrm>
            <a:off x="132778" y="1219200"/>
            <a:ext cx="3850004" cy="29565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hoto_2_2024-05-07_11-32-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10800" r="6657"/>
          <a:stretch/>
        </p:blipFill>
        <p:spPr bwMode="auto">
          <a:xfrm>
            <a:off x="4194048" y="243840"/>
            <a:ext cx="3255264" cy="5315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photo_3_2024-05-07_11-32-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t="10477" b="8426"/>
          <a:stretch/>
        </p:blipFill>
        <p:spPr bwMode="auto">
          <a:xfrm>
            <a:off x="7680960" y="1219200"/>
            <a:ext cx="4267009" cy="295656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:\%D1%84%D0%BE%D1%82%D0%BE %D0%A7%D0%B5%D1%80%D0%BA%D0%B0%D1%88%D0%B8%D0%BD%D0%B0\%D1%82%D0%B0%D0%B1%D0%BB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62025"/>
            <a:ext cx="3457575" cy="4933950"/>
          </a:xfrm>
          <a:prstGeom prst="rect">
            <a:avLst/>
          </a:prstGeom>
          <a:noFill/>
          <a:ln w="9525">
            <a:solidFill>
              <a:srgbClr val="002060">
                <a:alpha val="73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10" y="977835"/>
            <a:ext cx="3390900" cy="4918140"/>
          </a:xfrm>
          <a:prstGeom prst="rect">
            <a:avLst/>
          </a:prstGeom>
          <a:noFill/>
          <a:ln w="9525">
            <a:solidFill>
              <a:srgbClr val="002060">
                <a:alpha val="88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F:\фото Черкашина\мнем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07" y="962025"/>
            <a:ext cx="3987085" cy="4933950"/>
          </a:xfrm>
          <a:prstGeom prst="rect">
            <a:avLst/>
          </a:prstGeom>
          <a:noFill/>
          <a:ln>
            <a:solidFill>
              <a:srgbClr val="002060">
                <a:alpha val="76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4" y="900765"/>
            <a:ext cx="7718870" cy="4524507"/>
          </a:xfrm>
          <a:prstGeom prst="rect">
            <a:avLst/>
          </a:prstGeom>
          <a:ln>
            <a:solidFill>
              <a:srgbClr val="FF0000">
                <a:alpha val="56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5387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1136" y="1231392"/>
            <a:ext cx="6912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Методы работы:</a:t>
            </a:r>
          </a:p>
          <a:p>
            <a:pPr lvl="0" algn="ctr"/>
            <a:endParaRPr lang="ru-RU" sz="4400" dirty="0">
              <a:solidFill>
                <a:srgbClr val="00206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400" dirty="0">
                <a:solidFill>
                  <a:srgbClr val="002060"/>
                </a:solidFill>
              </a:rPr>
              <a:t>Индивидуальный.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400" dirty="0">
                <a:solidFill>
                  <a:srgbClr val="002060"/>
                </a:solidFill>
              </a:rPr>
              <a:t>Групповой.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400" dirty="0">
                <a:solidFill>
                  <a:srgbClr val="002060"/>
                </a:solidFill>
              </a:rPr>
              <a:t>Наглядный.</a:t>
            </a:r>
          </a:p>
        </p:txBody>
      </p:sp>
    </p:spTree>
    <p:extLst>
      <p:ext uri="{BB962C8B-B14F-4D97-AF65-F5344CB8AC3E}">
        <p14:creationId xmlns:p14="http://schemas.microsoft.com/office/powerpoint/2010/main" val="12252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7584" y="377952"/>
            <a:ext cx="63764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Формы работы:</a:t>
            </a:r>
            <a:endParaRPr lang="ru-RU" sz="3200" dirty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</a:rPr>
              <a:t>Игры.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</a:rPr>
              <a:t>Беседы, работа с наглядным материалом.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</a:rPr>
              <a:t>Практические упражнения для отработки необходимых навыков.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</a:rPr>
              <a:t>Чтение и заучивание художественной литературы.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</a:rPr>
              <a:t>Рассматривание репродукций картин.</a:t>
            </a:r>
          </a:p>
        </p:txBody>
      </p:sp>
    </p:spTree>
    <p:extLst>
      <p:ext uri="{BB962C8B-B14F-4D97-AF65-F5344CB8AC3E}">
        <p14:creationId xmlns:p14="http://schemas.microsoft.com/office/powerpoint/2010/main" val="41406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877824"/>
            <a:ext cx="9603275" cy="458852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800" b="1" dirty="0">
                <a:solidFill>
                  <a:srgbClr val="002060"/>
                </a:solidFill>
              </a:rPr>
              <a:t>В процессе работы обеспечивается интеграция всех образовательных областей:</a:t>
            </a:r>
          </a:p>
          <a:p>
            <a:pPr lvl="0"/>
            <a:r>
              <a:rPr lang="ru-RU" sz="6200" b="1" i="1" dirty="0">
                <a:solidFill>
                  <a:srgbClr val="0070C0"/>
                </a:solidFill>
              </a:rPr>
              <a:t>Познавательное развитие: </a:t>
            </a:r>
            <a:r>
              <a:rPr lang="ru-RU" sz="5100" b="1" dirty="0">
                <a:solidFill>
                  <a:srgbClr val="002060"/>
                </a:solidFill>
              </a:rPr>
              <a:t>игры по художественному творчеству, игры-моделирование композиций.</a:t>
            </a:r>
          </a:p>
          <a:p>
            <a:pPr lvl="0"/>
            <a:r>
              <a:rPr lang="ru-RU" sz="6200" b="1" i="1" dirty="0">
                <a:solidFill>
                  <a:srgbClr val="0070C0"/>
                </a:solidFill>
              </a:rPr>
              <a:t>Речевое развитие: </a:t>
            </a:r>
            <a:r>
              <a:rPr lang="ru-RU" sz="5100" b="1" dirty="0">
                <a:solidFill>
                  <a:srgbClr val="002060"/>
                </a:solidFill>
              </a:rPr>
              <a:t>стихи и рассказы о природе.</a:t>
            </a:r>
          </a:p>
          <a:p>
            <a:pPr lvl="0"/>
            <a:r>
              <a:rPr lang="ru-RU" sz="6200" b="1" i="1" dirty="0">
                <a:solidFill>
                  <a:srgbClr val="0070C0"/>
                </a:solidFill>
              </a:rPr>
              <a:t>Социально-коммуникативное развитие:</a:t>
            </a:r>
            <a:r>
              <a:rPr lang="ru-RU" sz="6200" b="1" i="1" dirty="0">
                <a:solidFill>
                  <a:srgbClr val="002060"/>
                </a:solidFill>
              </a:rPr>
              <a:t> </a:t>
            </a:r>
            <a:r>
              <a:rPr lang="ru-RU" sz="5100" b="1" dirty="0">
                <a:solidFill>
                  <a:srgbClr val="002060"/>
                </a:solidFill>
              </a:rPr>
              <a:t>решение проблемных ситуаций, воспитание дружеских взаимоотношений. Развитие умения поддерживать беседу, обобщать, делать выводы, высказывать свою точку зрения.</a:t>
            </a:r>
          </a:p>
          <a:p>
            <a:pPr lvl="0"/>
            <a:r>
              <a:rPr lang="ru-RU" sz="6200" b="1" i="1" dirty="0">
                <a:solidFill>
                  <a:srgbClr val="0070C0"/>
                </a:solidFill>
              </a:rPr>
              <a:t>Художественно-эстетическое развитие:</a:t>
            </a:r>
            <a:r>
              <a:rPr lang="ru-RU" sz="5100" b="1" i="1" dirty="0">
                <a:solidFill>
                  <a:srgbClr val="002060"/>
                </a:solidFill>
              </a:rPr>
              <a:t> </a:t>
            </a:r>
            <a:r>
              <a:rPr lang="ru-RU" sz="5100" b="1" dirty="0">
                <a:solidFill>
                  <a:srgbClr val="002060"/>
                </a:solidFill>
              </a:rPr>
              <a:t>прослушивание музыкальных произведений.</a:t>
            </a:r>
          </a:p>
          <a:p>
            <a:pPr lvl="0"/>
            <a:r>
              <a:rPr lang="ru-RU" sz="6200" b="1" i="1" dirty="0">
                <a:solidFill>
                  <a:srgbClr val="0070C0"/>
                </a:solidFill>
              </a:rPr>
              <a:t>Физическое </a:t>
            </a:r>
            <a:r>
              <a:rPr lang="ru-RU" sz="6200" b="1" i="1" dirty="0" smtClean="0">
                <a:solidFill>
                  <a:srgbClr val="0070C0"/>
                </a:solidFill>
              </a:rPr>
              <a:t>развитие:</a:t>
            </a:r>
            <a:r>
              <a:rPr lang="ru-RU" sz="6200" b="1" i="1" dirty="0" smtClean="0">
                <a:solidFill>
                  <a:srgbClr val="002060"/>
                </a:solidFill>
              </a:rPr>
              <a:t> </a:t>
            </a:r>
            <a:r>
              <a:rPr lang="ru-RU" sz="5100" b="1" dirty="0" smtClean="0">
                <a:solidFill>
                  <a:srgbClr val="002060"/>
                </a:solidFill>
              </a:rPr>
              <a:t>физкультминутки</a:t>
            </a:r>
            <a:r>
              <a:rPr lang="ru-RU" sz="5100" b="1" dirty="0">
                <a:solidFill>
                  <a:srgbClr val="002060"/>
                </a:solidFill>
              </a:rPr>
              <a:t>. воспитание желания участвовать в совместной трудовой деятельности, бережное отношение к материалам и инструментам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17" y="3520224"/>
            <a:ext cx="5376671" cy="314270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 w="152400" h="50800" prst="softRound"/>
            <a:bevelB prst="relaxedInset"/>
            <a:extrusionClr>
              <a:srgbClr val="002060"/>
            </a:extrusionClr>
            <a:contourClr>
              <a:srgbClr val="0070C0"/>
            </a:contourClr>
          </a:sp3d>
        </p:spPr>
      </p:pic>
      <p:pic>
        <p:nvPicPr>
          <p:cNvPr id="3" name="Picture 2" descr="F:\фото Черкашина\табл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68" y="97535"/>
            <a:ext cx="5017377" cy="32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4" y="207265"/>
            <a:ext cx="4623974" cy="31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Развитие памяти и речи у дошкольников через мнемотаблицы (1 фото).  Воспитателям детских садов, школьным учителям и педагогам - Маам.р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71" y="363212"/>
            <a:ext cx="9569989" cy="5209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" y="141737"/>
            <a:ext cx="5776336" cy="42824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65" y="157005"/>
            <a:ext cx="5448822" cy="42672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4" name="Picture 2" descr="F:\photo_2_2024-05-20_09-09-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6108" r="9025"/>
          <a:stretch/>
        </p:blipFill>
        <p:spPr bwMode="auto">
          <a:xfrm>
            <a:off x="3462528" y="4864608"/>
            <a:ext cx="5510784" cy="1879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hoto_1_2024-05-20_09-09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68" y="180663"/>
            <a:ext cx="8010144" cy="5829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3079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537</TotalTime>
  <Words>135</Words>
  <Application>Microsoft Office PowerPoint</Application>
  <PresentationFormat>Произвольный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Gallery</vt:lpstr>
      <vt:lpstr>«Использование мнемотаблиц в работе по развитию и коррекции речи»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"Мнемотехника, как инновационная технология, применяемая в коррекционно-педагогической работе у детей с тяжелыми нарушениями речи"</dc:title>
  <dc:creator>Наталья</dc:creator>
  <cp:lastModifiedBy>1</cp:lastModifiedBy>
  <cp:revision>30</cp:revision>
  <dcterms:created xsi:type="dcterms:W3CDTF">2024-04-17T12:11:07Z</dcterms:created>
  <dcterms:modified xsi:type="dcterms:W3CDTF">2024-05-20T00:11:09Z</dcterms:modified>
</cp:coreProperties>
</file>