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8" r:id="rId2"/>
    <p:sldId id="261" r:id="rId3"/>
    <p:sldId id="257" r:id="rId4"/>
    <p:sldId id="268" r:id="rId5"/>
    <p:sldId id="269" r:id="rId6"/>
    <p:sldId id="267" r:id="rId7"/>
    <p:sldId id="263" r:id="rId8"/>
    <p:sldId id="264" r:id="rId9"/>
    <p:sldId id="303" r:id="rId10"/>
    <p:sldId id="304" r:id="rId11"/>
    <p:sldId id="262" r:id="rId12"/>
    <p:sldId id="287" r:id="rId13"/>
    <p:sldId id="295" r:id="rId14"/>
    <p:sldId id="294" r:id="rId15"/>
    <p:sldId id="293" r:id="rId16"/>
    <p:sldId id="292" r:id="rId17"/>
    <p:sldId id="291" r:id="rId18"/>
    <p:sldId id="299" r:id="rId19"/>
    <p:sldId id="300" r:id="rId20"/>
    <p:sldId id="286" r:id="rId21"/>
    <p:sldId id="296" r:id="rId22"/>
    <p:sldId id="298" r:id="rId23"/>
    <p:sldId id="285" r:id="rId24"/>
    <p:sldId id="302" r:id="rId25"/>
    <p:sldId id="301" r:id="rId26"/>
    <p:sldId id="283" r:id="rId27"/>
    <p:sldId id="282" r:id="rId28"/>
    <p:sldId id="297" r:id="rId29"/>
    <p:sldId id="259" r:id="rId30"/>
    <p:sldId id="260" r:id="rId31"/>
    <p:sldId id="273" r:id="rId32"/>
    <p:sldId id="281" r:id="rId33"/>
    <p:sldId id="275" r:id="rId34"/>
    <p:sldId id="290" r:id="rId35"/>
    <p:sldId id="289" r:id="rId36"/>
    <p:sldId id="278" r:id="rId37"/>
    <p:sldId id="284" r:id="rId38"/>
    <p:sldId id="288" r:id="rId39"/>
    <p:sldId id="280" r:id="rId40"/>
    <p:sldId id="270" r:id="rId41"/>
    <p:sldId id="279" r:id="rId42"/>
  </p:sldIdLst>
  <p:sldSz cx="12192000" cy="6858000"/>
  <p:notesSz cx="6858000" cy="9144000"/>
  <p:custDataLst>
    <p:tags r:id="rId4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CD4E311B-43F6-4A6D-96AD-51758E3A2E1E}" type="datetimeFigureOut">
              <a:rPr lang="ru-RU" smtClean="0"/>
              <a:t>27.02.2025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CC54E1-16AF-4532-B5FA-D80BC971BD72}"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4729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CD4E311B-43F6-4A6D-96AD-51758E3A2E1E}" type="datetimeFigureOut">
              <a:rPr lang="ru-RU" smtClean="0"/>
              <a:t>27.02.2025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35450416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4E311B-43F6-4A6D-96AD-51758E3A2E1E}" type="datetimeFigureOut">
              <a:rPr lang="ru-RU" smtClean="0"/>
              <a:t>27.02.2025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39857763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4E311B-43F6-4A6D-96AD-51758E3A2E1E}" type="datetimeFigureOut">
              <a:rPr lang="ru-RU" smtClean="0"/>
              <a:t>27.02.2025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CC54E1-16AF-4532-B5FA-D80BC971BD72}"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9275947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4E311B-43F6-4A6D-96AD-51758E3A2E1E}" type="datetimeFigureOut">
              <a:rPr lang="ru-RU" smtClean="0"/>
              <a:t>27.02.2025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6576660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4E311B-43F6-4A6D-96AD-51758E3A2E1E}" type="datetimeFigureOut">
              <a:rPr lang="ru-RU" smtClean="0"/>
              <a:t>27.02.2025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CC54E1-16AF-4532-B5FA-D80BC971BD72}"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7150423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a:lvl1pPr>
          </a:lstStyle>
          <a:p>
            <a:pPr marL="0" lvl="0"/>
            <a:r>
              <a:rPr lang="ru-RU"/>
              <a:t>Образец заголовка</a:t>
            </a:r>
            <a:endParaRPr lang="en-US"/>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4E311B-43F6-4A6D-96AD-51758E3A2E1E}" type="datetimeFigureOut">
              <a:rPr lang="ru-RU" smtClean="0"/>
              <a:t>27.02.2025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25313478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D4E311B-43F6-4A6D-96AD-51758E3A2E1E}" type="datetimeFigureOut">
              <a:rPr lang="ru-RU" smtClean="0"/>
              <a:t>27.02.2025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22608144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D4E311B-43F6-4A6D-96AD-51758E3A2E1E}" type="datetimeFigureOut">
              <a:rPr lang="ru-RU" smtClean="0"/>
              <a:t>27.02.2025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2379775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D4E311B-43F6-4A6D-96AD-51758E3A2E1E}" type="datetimeFigureOut">
              <a:rPr lang="ru-RU" smtClean="0"/>
              <a:t>27.02.2025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32783419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4E311B-43F6-4A6D-96AD-51758E3A2E1E}" type="datetimeFigureOut">
              <a:rPr lang="ru-RU" smtClean="0"/>
              <a:t>27.02.2025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41079441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CD4E311B-43F6-4A6D-96AD-51758E3A2E1E}" type="datetimeFigureOut">
              <a:rPr lang="ru-RU" smtClean="0"/>
              <a:t>27.02.2025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2889854751"/>
      </p:ext>
    </p:extLst>
  </p:cSld>
  <p:clrMapOvr>
    <a:masterClrMapping/>
  </p:clrMapOv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CD4E311B-43F6-4A6D-96AD-51758E3A2E1E}" type="datetimeFigureOut">
              <a:rPr lang="ru-RU" smtClean="0"/>
              <a:t>27.02.2025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1591309124"/>
      </p:ext>
    </p:extLst>
  </p:cSld>
  <p:clrMapOvr>
    <a:masterClrMapping/>
  </p:clrMapOv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CD4E311B-43F6-4A6D-96AD-51758E3A2E1E}" type="datetimeFigureOut">
              <a:rPr lang="ru-RU" smtClean="0"/>
              <a:t>27.02.2025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7720119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E311B-43F6-4A6D-96AD-51758E3A2E1E}" type="datetimeFigureOut">
              <a:rPr lang="ru-RU" smtClean="0"/>
              <a:t>27.02.2025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38362563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D4E311B-43F6-4A6D-96AD-51758E3A2E1E}" type="datetimeFigureOut">
              <a:rPr lang="ru-RU" smtClean="0"/>
              <a:t>27.02.2025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2590072822"/>
      </p:ext>
    </p:extLst>
  </p:cSld>
  <p:clrMapOvr>
    <a:masterClrMapping/>
  </p:clrMapOv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D4E311B-43F6-4A6D-96AD-51758E3A2E1E}" type="datetimeFigureOut">
              <a:rPr lang="ru-RU" smtClean="0"/>
              <a:t>27.02.2025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CC54E1-16AF-4532-B5FA-D80BC971BD72}" type="slidenum">
              <a:rPr lang="ru-RU" smtClean="0"/>
              <a:t>‹#›</a:t>
            </a:fld>
            <a:endParaRPr lang="ru-RU"/>
          </a:p>
        </p:txBody>
      </p:sp>
    </p:spTree>
    <p:extLst>
      <p:ext uri="{BB962C8B-B14F-4D97-AF65-F5344CB8AC3E}">
        <p14:creationId xmlns:p14="http://schemas.microsoft.com/office/powerpoint/2010/main" val="296233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D4E311B-43F6-4A6D-96AD-51758E3A2E1E}" type="datetimeFigureOut">
              <a:rPr lang="ru-RU" smtClean="0"/>
              <a:t>27.02.2025</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ACC54E1-16AF-4532-B5FA-D80BC971BD72}" type="slidenum">
              <a:rPr lang="ru-RU" smtClean="0"/>
              <a:t>‹#›</a:t>
            </a:fld>
            <a:endParaRPr lang="ru-RU"/>
          </a:p>
        </p:txBody>
      </p:sp>
    </p:spTree>
    <p:extLst>
      <p:ext uri="{BB962C8B-B14F-4D97-AF65-F5344CB8AC3E}">
        <p14:creationId xmlns:p14="http://schemas.microsoft.com/office/powerpoint/2010/main" val="300652981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48.png"/><Relationship Id="rId3" Type="http://schemas.openxmlformats.org/officeDocument/2006/relationships/image" Target="../media/image32.jpeg"/><Relationship Id="rId7" Type="http://schemas.openxmlformats.org/officeDocument/2006/relationships/image" Target="../media/image5.jpeg"/><Relationship Id="rId12" Type="http://schemas.openxmlformats.org/officeDocument/2006/relationships/image" Target="../media/image47.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46.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33.jpeg"/><Relationship Id="rId9" Type="http://schemas.openxmlformats.org/officeDocument/2006/relationships/image" Target="../media/image7.jpeg"/><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64.jpeg"/><Relationship Id="rId17" Type="http://schemas.openxmlformats.org/officeDocument/2006/relationships/image" Target="../media/image69.jpeg"/><Relationship Id="rId2" Type="http://schemas.openxmlformats.org/officeDocument/2006/relationships/image" Target="../media/image54.jpeg"/><Relationship Id="rId16"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5" Type="http://schemas.openxmlformats.org/officeDocument/2006/relationships/image" Target="../media/image6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66.jpeg"/></Relationships>
</file>

<file path=ppt/slides/_rels/slide1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70.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14.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73.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72.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71.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1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7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74.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78.jpeg"/><Relationship Id="rId18" Type="http://schemas.openxmlformats.org/officeDocument/2006/relationships/image" Target="../media/image83.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77.jpeg"/><Relationship Id="rId17" Type="http://schemas.openxmlformats.org/officeDocument/2006/relationships/image" Target="../media/image82.jpeg"/><Relationship Id="rId2" Type="http://schemas.openxmlformats.org/officeDocument/2006/relationships/image" Target="../media/image54.jpeg"/><Relationship Id="rId16"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76.jpeg"/><Relationship Id="rId5" Type="http://schemas.openxmlformats.org/officeDocument/2006/relationships/image" Target="../media/image57.jpeg"/><Relationship Id="rId15" Type="http://schemas.openxmlformats.org/officeDocument/2006/relationships/image" Target="../media/image80.jpeg"/><Relationship Id="rId10" Type="http://schemas.openxmlformats.org/officeDocument/2006/relationships/image" Target="../media/image62.jpeg"/><Relationship Id="rId19" Type="http://schemas.openxmlformats.org/officeDocument/2006/relationships/image" Target="../media/image84.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79.jpeg"/></Relationships>
</file>

<file path=ppt/slides/_rels/slide17.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87.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86.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85.jpeg"/><Relationship Id="rId5" Type="http://schemas.openxmlformats.org/officeDocument/2006/relationships/image" Target="../media/image57.jpeg"/><Relationship Id="rId15" Type="http://schemas.openxmlformats.org/officeDocument/2006/relationships/image" Target="../media/image89.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88.jpeg"/></Relationships>
</file>

<file path=ppt/slides/_rels/slide18.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92.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91.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90.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19.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95.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94.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93.jpeg"/><Relationship Id="rId5" Type="http://schemas.openxmlformats.org/officeDocument/2006/relationships/image" Target="../media/image57.jpeg"/><Relationship Id="rId15" Type="http://schemas.openxmlformats.org/officeDocument/2006/relationships/image" Target="../media/image9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96.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100.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9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9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101.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3.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104.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103.jpeg"/><Relationship Id="rId2" Type="http://schemas.openxmlformats.org/officeDocument/2006/relationships/image" Target="../media/image54.jpeg"/><Relationship Id="rId16" Type="http://schemas.openxmlformats.org/officeDocument/2006/relationships/image" Target="../media/image107.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102.jpeg"/><Relationship Id="rId5" Type="http://schemas.openxmlformats.org/officeDocument/2006/relationships/image" Target="../media/image57.jpeg"/><Relationship Id="rId15" Type="http://schemas.openxmlformats.org/officeDocument/2006/relationships/image" Target="../media/image106.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105.jpeg"/></Relationships>
</file>

<file path=ppt/slides/_rels/slide24.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110.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10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10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5.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113.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112.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111.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114.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7.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117.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116.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115.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9.jpeg"/><Relationship Id="rId5" Type="http://schemas.openxmlformats.org/officeDocument/2006/relationships/image" Target="../media/image5.jpeg"/><Relationship Id="rId10" Type="http://schemas.openxmlformats.org/officeDocument/2006/relationships/image" Target="../media/image118.jpeg"/><Relationship Id="rId4" Type="http://schemas.openxmlformats.org/officeDocument/2006/relationships/image" Target="../media/image4.jpeg"/><Relationship Id="rId9" Type="http://schemas.openxmlformats.org/officeDocument/2006/relationships/hyperlink" Target="https://melkie.net/zanyatiya-s-detmi/femp-vo-vtoroy-mladshey-gruppe-po-fgos.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0.jpeg"/><Relationship Id="rId7"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11.jpe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127.jpeg"/><Relationship Id="rId13" Type="http://schemas.openxmlformats.org/officeDocument/2006/relationships/image" Target="../media/image132.jpeg"/><Relationship Id="rId3" Type="http://schemas.openxmlformats.org/officeDocument/2006/relationships/image" Target="../media/image122.jpeg"/><Relationship Id="rId7" Type="http://schemas.openxmlformats.org/officeDocument/2006/relationships/image" Target="../media/image126.jpeg"/><Relationship Id="rId12" Type="http://schemas.openxmlformats.org/officeDocument/2006/relationships/image" Target="../media/image131.jpeg"/><Relationship Id="rId2" Type="http://schemas.openxmlformats.org/officeDocument/2006/relationships/image" Target="../media/image121.jpeg"/><Relationship Id="rId1" Type="http://schemas.openxmlformats.org/officeDocument/2006/relationships/slideLayout" Target="../slideLayouts/slideLayout2.xml"/><Relationship Id="rId6" Type="http://schemas.openxmlformats.org/officeDocument/2006/relationships/image" Target="../media/image125.jpeg"/><Relationship Id="rId11" Type="http://schemas.openxmlformats.org/officeDocument/2006/relationships/image" Target="../media/image130.jpeg"/><Relationship Id="rId5" Type="http://schemas.openxmlformats.org/officeDocument/2006/relationships/image" Target="../media/image124.jpeg"/><Relationship Id="rId10" Type="http://schemas.openxmlformats.org/officeDocument/2006/relationships/image" Target="../media/image129.jpeg"/><Relationship Id="rId4" Type="http://schemas.openxmlformats.org/officeDocument/2006/relationships/image" Target="../media/image123.jpeg"/><Relationship Id="rId9" Type="http://schemas.openxmlformats.org/officeDocument/2006/relationships/image" Target="../media/image128.jpeg"/></Relationships>
</file>

<file path=ppt/slides/_rels/slide31.xml.rels><?xml version="1.0" encoding="UTF-8" standalone="yes"?>
<Relationships xmlns="http://schemas.openxmlformats.org/package/2006/relationships"><Relationship Id="rId8" Type="http://schemas.openxmlformats.org/officeDocument/2006/relationships/image" Target="../media/image139.jpeg"/><Relationship Id="rId3" Type="http://schemas.openxmlformats.org/officeDocument/2006/relationships/image" Target="../media/image134.jpeg"/><Relationship Id="rId7" Type="http://schemas.openxmlformats.org/officeDocument/2006/relationships/image" Target="../media/image138.jpeg"/><Relationship Id="rId2" Type="http://schemas.openxmlformats.org/officeDocument/2006/relationships/image" Target="../media/image133.jpeg"/><Relationship Id="rId1" Type="http://schemas.openxmlformats.org/officeDocument/2006/relationships/slideLayout" Target="../slideLayouts/slideLayout2.xml"/><Relationship Id="rId6" Type="http://schemas.openxmlformats.org/officeDocument/2006/relationships/image" Target="../media/image137.jpeg"/><Relationship Id="rId5" Type="http://schemas.openxmlformats.org/officeDocument/2006/relationships/image" Target="../media/image136.jpeg"/><Relationship Id="rId10" Type="http://schemas.openxmlformats.org/officeDocument/2006/relationships/image" Target="../media/image141.jpeg"/><Relationship Id="rId4" Type="http://schemas.openxmlformats.org/officeDocument/2006/relationships/image" Target="../media/image135.jpeg"/><Relationship Id="rId9" Type="http://schemas.openxmlformats.org/officeDocument/2006/relationships/image" Target="../media/image140.jpeg"/></Relationships>
</file>

<file path=ppt/slides/_rels/slide3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3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34.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144.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143.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142.jpeg"/><Relationship Id="rId5" Type="http://schemas.openxmlformats.org/officeDocument/2006/relationships/image" Target="../media/image57.jpeg"/><Relationship Id="rId15" Type="http://schemas.openxmlformats.org/officeDocument/2006/relationships/image" Target="../media/image146.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145.jpeg"/></Relationships>
</file>

<file path=ppt/slides/_rels/slide3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3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148.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147.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3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150.jpeg"/><Relationship Id="rId11" Type="http://schemas.openxmlformats.org/officeDocument/2006/relationships/image" Target="../media/image151.jpeg"/><Relationship Id="rId5" Type="http://schemas.openxmlformats.org/officeDocument/2006/relationships/image" Target="../media/image149.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38.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154.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153.jpeg"/><Relationship Id="rId2" Type="http://schemas.openxmlformats.org/officeDocument/2006/relationships/image" Target="../media/image54.jpeg"/><Relationship Id="rId16" Type="http://schemas.openxmlformats.org/officeDocument/2006/relationships/image" Target="../media/image157.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152.jpeg"/><Relationship Id="rId5" Type="http://schemas.openxmlformats.org/officeDocument/2006/relationships/image" Target="../media/image57.jpeg"/><Relationship Id="rId15" Type="http://schemas.openxmlformats.org/officeDocument/2006/relationships/image" Target="../media/image156.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155.jpeg"/></Relationships>
</file>

<file path=ppt/slides/_rels/slide39.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162.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161.jpeg"/><Relationship Id="rId2" Type="http://schemas.openxmlformats.org/officeDocument/2006/relationships/image" Target="../media/image158.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160.jpeg"/><Relationship Id="rId5" Type="http://schemas.openxmlformats.org/officeDocument/2006/relationships/image" Target="../media/image57.jpeg"/><Relationship Id="rId15" Type="http://schemas.openxmlformats.org/officeDocument/2006/relationships/image" Target="../media/image164.jpeg"/><Relationship Id="rId10" Type="http://schemas.openxmlformats.org/officeDocument/2006/relationships/image" Target="../media/image62.jpeg"/><Relationship Id="rId4" Type="http://schemas.openxmlformats.org/officeDocument/2006/relationships/image" Target="../media/image159.jpeg"/><Relationship Id="rId9" Type="http://schemas.openxmlformats.org/officeDocument/2006/relationships/image" Target="../media/image61.jpeg"/><Relationship Id="rId14" Type="http://schemas.openxmlformats.org/officeDocument/2006/relationships/image" Target="../media/image163.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8" Type="http://schemas.openxmlformats.org/officeDocument/2006/relationships/image" Target="../media/image171.jpeg"/><Relationship Id="rId3" Type="http://schemas.openxmlformats.org/officeDocument/2006/relationships/image" Target="../media/image166.jpeg"/><Relationship Id="rId7" Type="http://schemas.openxmlformats.org/officeDocument/2006/relationships/image" Target="../media/image170.jpeg"/><Relationship Id="rId2" Type="http://schemas.openxmlformats.org/officeDocument/2006/relationships/image" Target="../media/image165.jpeg"/><Relationship Id="rId1" Type="http://schemas.openxmlformats.org/officeDocument/2006/relationships/slideLayout" Target="../slideLayouts/slideLayout2.xml"/><Relationship Id="rId6" Type="http://schemas.openxmlformats.org/officeDocument/2006/relationships/image" Target="../media/image169.jpeg"/><Relationship Id="rId11" Type="http://schemas.openxmlformats.org/officeDocument/2006/relationships/image" Target="../media/image174.png"/><Relationship Id="rId5" Type="http://schemas.openxmlformats.org/officeDocument/2006/relationships/image" Target="../media/image168.jpeg"/><Relationship Id="rId10" Type="http://schemas.openxmlformats.org/officeDocument/2006/relationships/image" Target="../media/image173.jpeg"/><Relationship Id="rId4" Type="http://schemas.openxmlformats.org/officeDocument/2006/relationships/image" Target="../media/image167.jpeg"/><Relationship Id="rId9" Type="http://schemas.openxmlformats.org/officeDocument/2006/relationships/image" Target="../media/image172.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28.jpeg"/><Relationship Id="rId5" Type="http://schemas.openxmlformats.org/officeDocument/2006/relationships/image" Target="../media/image5.jpeg"/><Relationship Id="rId10" Type="http://schemas.openxmlformats.org/officeDocument/2006/relationships/image" Target="../media/image27.jpeg"/><Relationship Id="rId4" Type="http://schemas.openxmlformats.org/officeDocument/2006/relationships/image" Target="../media/image4.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5.jpeg"/><Relationship Id="rId12" Type="http://schemas.openxmlformats.org/officeDocument/2006/relationships/image" Target="../media/image35.jpeg"/><Relationship Id="rId2" Type="http://schemas.openxmlformats.org/officeDocument/2006/relationships/image" Target="../media/image31.jpeg"/><Relationship Id="rId16"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4.jpeg"/><Relationship Id="rId5" Type="http://schemas.openxmlformats.org/officeDocument/2006/relationships/image" Target="../media/image3.jpeg"/><Relationship Id="rId15" Type="http://schemas.openxmlformats.org/officeDocument/2006/relationships/image" Target="../media/image38.jpeg"/><Relationship Id="rId10" Type="http://schemas.openxmlformats.org/officeDocument/2006/relationships/image" Target="../media/image8.jpeg"/><Relationship Id="rId4" Type="http://schemas.openxmlformats.org/officeDocument/2006/relationships/image" Target="../media/image33.jpeg"/><Relationship Id="rId9" Type="http://schemas.openxmlformats.org/officeDocument/2006/relationships/image" Target="../media/image7.jpeg"/><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5.jpeg"/><Relationship Id="rId12" Type="http://schemas.openxmlformats.org/officeDocument/2006/relationships/image" Target="../media/image41.jpeg"/><Relationship Id="rId2" Type="http://schemas.openxmlformats.org/officeDocument/2006/relationships/image" Target="../media/image31.jpeg"/><Relationship Id="rId16"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40.jpeg"/><Relationship Id="rId5" Type="http://schemas.openxmlformats.org/officeDocument/2006/relationships/image" Target="../media/image3.jpeg"/><Relationship Id="rId15" Type="http://schemas.openxmlformats.org/officeDocument/2006/relationships/image" Target="../media/image44.jpeg"/><Relationship Id="rId10" Type="http://schemas.openxmlformats.org/officeDocument/2006/relationships/image" Target="../media/image8.jpeg"/><Relationship Id="rId4" Type="http://schemas.openxmlformats.org/officeDocument/2006/relationships/image" Target="../media/image33.jpeg"/><Relationship Id="rId9" Type="http://schemas.openxmlformats.org/officeDocument/2006/relationships/image" Target="../media/image7.jpeg"/><Relationship Id="rId1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95130" y="0"/>
            <a:ext cx="11369407" cy="6764357"/>
          </a:xfrm>
          <a:prstGeom prst="rect">
            <a:avLst/>
          </a:prstGeom>
          <a:ln>
            <a:noFill/>
          </a:ln>
          <a:effectLst>
            <a:softEdge rad="112500"/>
          </a:effectLst>
        </p:spPr>
      </p:pic>
      <p:sp>
        <p:nvSpPr>
          <p:cNvPr id="7" name="Прямоугольник 6"/>
          <p:cNvSpPr/>
          <p:nvPr/>
        </p:nvSpPr>
        <p:spPr>
          <a:xfrm>
            <a:off x="1883883" y="2966225"/>
            <a:ext cx="9880653" cy="3970318"/>
          </a:xfrm>
          <a:prstGeom prst="rect">
            <a:avLst/>
          </a:prstGeom>
        </p:spPr>
        <p:txBody>
          <a:bodyPr wrap="square">
            <a:spAutoFit/>
          </a:bodyPr>
          <a:lstStyle/>
          <a:p>
            <a:r>
              <a:rPr lang="ru-RU" dirty="0"/>
              <a:t> </a:t>
            </a:r>
            <a:r>
              <a:rPr lang="ru-RU" sz="3600" dirty="0">
                <a:gradFill flip="none" rotWithShape="1">
                  <a:gsLst>
                    <a:gs pos="0">
                      <a:srgbClr val="000082"/>
                    </a:gs>
                    <a:gs pos="30000">
                      <a:srgbClr val="66008F"/>
                    </a:gs>
                    <a:gs pos="64999">
                      <a:srgbClr val="BA0066"/>
                    </a:gs>
                    <a:gs pos="89999">
                      <a:srgbClr val="FF0000"/>
                    </a:gs>
                    <a:gs pos="100000">
                      <a:srgbClr val="FF8200"/>
                    </a:gs>
                  </a:gsLst>
                  <a:lin ang="16200000" scaled="1"/>
                </a:gradFill>
                <a:ea typeface="+mj-ea"/>
                <a:cs typeface="+mj-cs"/>
              </a:rPr>
              <a:t>               </a:t>
            </a:r>
            <a:r>
              <a:rPr lang="ru-RU" sz="3600" dirty="0">
                <a:gradFill flip="none" rotWithShape="1">
                  <a:gsLst>
                    <a:gs pos="0">
                      <a:srgbClr val="000082"/>
                    </a:gs>
                    <a:gs pos="30000">
                      <a:srgbClr val="66008F"/>
                    </a:gs>
                    <a:gs pos="64999">
                      <a:srgbClr val="BA0066"/>
                    </a:gs>
                    <a:gs pos="89999">
                      <a:srgbClr val="FF0000"/>
                    </a:gs>
                    <a:gs pos="100000">
                      <a:srgbClr val="FF8200"/>
                    </a:gs>
                  </a:gsLst>
                  <a:lin ang="16200000" scaled="1"/>
                </a:gradFill>
                <a:latin typeface="Amelia_DG" pitchFamily="2" charset="0"/>
                <a:ea typeface="+mj-ea"/>
                <a:cs typeface="+mj-cs"/>
              </a:rPr>
              <a:t>Мастер-класс для педагогов </a:t>
            </a:r>
          </a:p>
          <a:p>
            <a:r>
              <a:rPr lang="ru-RU" dirty="0"/>
              <a:t> </a:t>
            </a:r>
          </a:p>
          <a:p>
            <a:pPr lvl="0"/>
            <a:r>
              <a:rPr lang="ru-RU" sz="4000" b="1" dirty="0">
                <a:ln w="19050">
                  <a:solidFill>
                    <a:prstClr val="white"/>
                  </a:solidFill>
                  <a:prstDash val="solid"/>
                </a:ln>
                <a:gradFill flip="none" rotWithShape="1">
                  <a:gsLst>
                    <a:gs pos="0">
                      <a:srgbClr val="000082"/>
                    </a:gs>
                    <a:gs pos="30000">
                      <a:srgbClr val="66008F"/>
                    </a:gs>
                    <a:gs pos="64999">
                      <a:srgbClr val="BA0066"/>
                    </a:gs>
                    <a:gs pos="89999">
                      <a:srgbClr val="FF0000"/>
                    </a:gs>
                    <a:gs pos="100000">
                      <a:srgbClr val="FF8200"/>
                    </a:gs>
                  </a:gsLst>
                  <a:lin ang="16200000" scaled="1"/>
                </a:gradFill>
                <a:effectLst>
                  <a:outerShdw blurRad="50000" dist="50800" dir="7500000" algn="tl">
                    <a:srgbClr val="000000">
                      <a:shade val="5000"/>
                      <a:alpha val="35000"/>
                    </a:srgbClr>
                  </a:outerShdw>
                </a:effectLst>
                <a:latin typeface="Amelia_DG" pitchFamily="2" charset="0"/>
                <a:cs typeface="Arial"/>
              </a:rPr>
              <a:t>«Логические блоки </a:t>
            </a:r>
            <a:r>
              <a:rPr lang="ru-RU" sz="4000" b="1" dirty="0" err="1">
                <a:ln w="19050">
                  <a:solidFill>
                    <a:prstClr val="white"/>
                  </a:solidFill>
                  <a:prstDash val="solid"/>
                </a:ln>
                <a:gradFill flip="none" rotWithShape="1">
                  <a:gsLst>
                    <a:gs pos="0">
                      <a:srgbClr val="000082"/>
                    </a:gs>
                    <a:gs pos="30000">
                      <a:srgbClr val="66008F"/>
                    </a:gs>
                    <a:gs pos="64999">
                      <a:srgbClr val="BA0066"/>
                    </a:gs>
                    <a:gs pos="89999">
                      <a:srgbClr val="FF0000"/>
                    </a:gs>
                    <a:gs pos="100000">
                      <a:srgbClr val="FF8200"/>
                    </a:gs>
                  </a:gsLst>
                  <a:lin ang="16200000" scaled="1"/>
                </a:gradFill>
                <a:effectLst>
                  <a:outerShdw blurRad="50000" dist="50800" dir="7500000" algn="tl">
                    <a:srgbClr val="000000">
                      <a:shade val="5000"/>
                      <a:alpha val="35000"/>
                    </a:srgbClr>
                  </a:outerShdw>
                </a:effectLst>
                <a:latin typeface="Amelia_DG" pitchFamily="2" charset="0"/>
                <a:cs typeface="Arial"/>
              </a:rPr>
              <a:t>Дьенеша</a:t>
            </a:r>
            <a:r>
              <a:rPr lang="ru-RU" sz="4000" b="1" dirty="0">
                <a:ln w="19050">
                  <a:solidFill>
                    <a:prstClr val="white"/>
                  </a:solidFill>
                  <a:prstDash val="solid"/>
                </a:ln>
                <a:gradFill flip="none" rotWithShape="1">
                  <a:gsLst>
                    <a:gs pos="0">
                      <a:srgbClr val="000082"/>
                    </a:gs>
                    <a:gs pos="30000">
                      <a:srgbClr val="66008F"/>
                    </a:gs>
                    <a:gs pos="64999">
                      <a:srgbClr val="BA0066"/>
                    </a:gs>
                    <a:gs pos="89999">
                      <a:srgbClr val="FF0000"/>
                    </a:gs>
                    <a:gs pos="100000">
                      <a:srgbClr val="FF8200"/>
                    </a:gs>
                  </a:gsLst>
                  <a:lin ang="16200000" scaled="1"/>
                </a:gradFill>
                <a:effectLst>
                  <a:outerShdw blurRad="50000" dist="50800" dir="7500000" algn="tl">
                    <a:srgbClr val="000000">
                      <a:shade val="5000"/>
                      <a:alpha val="35000"/>
                    </a:srgbClr>
                  </a:outerShdw>
                </a:effectLst>
                <a:latin typeface="Amelia_DG" pitchFamily="2" charset="0"/>
                <a:cs typeface="Arial"/>
              </a:rPr>
              <a:t> как средство сенсорного развития дошкольников»          </a:t>
            </a:r>
            <a:r>
              <a:rPr lang="ru-RU" b="1" dirty="0">
                <a:solidFill>
                  <a:srgbClr val="7030A0"/>
                </a:solidFill>
                <a:latin typeface="Monotype Corsiva" pitchFamily="66" charset="0"/>
                <a:cs typeface="Arial"/>
              </a:rPr>
              <a:t>Подготовила Воспитатель первой категории :</a:t>
            </a:r>
          </a:p>
          <a:p>
            <a:pPr lvl="0"/>
            <a:r>
              <a:rPr lang="ru-RU" b="1" dirty="0">
                <a:solidFill>
                  <a:srgbClr val="7030A0"/>
                </a:solidFill>
                <a:latin typeface="Monotype Corsiva" pitchFamily="66" charset="0"/>
                <a:cs typeface="Arial"/>
              </a:rPr>
              <a:t>                                                                                                             </a:t>
            </a:r>
            <a:r>
              <a:rPr lang="ru-RU" sz="2000" b="1" dirty="0">
                <a:solidFill>
                  <a:srgbClr val="7030A0"/>
                </a:solidFill>
                <a:latin typeface="Monotype Corsiva" pitchFamily="66" charset="0"/>
                <a:cs typeface="Arial"/>
              </a:rPr>
              <a:t>Селецкая Наталья Анатольевна</a:t>
            </a:r>
            <a:endParaRPr lang="ru-RU" sz="4000" b="1" dirty="0">
              <a:ln w="19050">
                <a:solidFill>
                  <a:prstClr val="white"/>
                </a:solidFill>
                <a:prstDash val="solid"/>
              </a:ln>
              <a:gradFill flip="none" rotWithShape="1">
                <a:gsLst>
                  <a:gs pos="0">
                    <a:srgbClr val="000082"/>
                  </a:gs>
                  <a:gs pos="30000">
                    <a:srgbClr val="66008F"/>
                  </a:gs>
                  <a:gs pos="64999">
                    <a:srgbClr val="BA0066"/>
                  </a:gs>
                  <a:gs pos="89999">
                    <a:srgbClr val="FF0000"/>
                  </a:gs>
                  <a:gs pos="100000">
                    <a:srgbClr val="FF8200"/>
                  </a:gs>
                </a:gsLst>
                <a:lin ang="16200000" scaled="1"/>
              </a:gradFill>
              <a:effectLst>
                <a:outerShdw blurRad="50000" dist="50800" dir="7500000" algn="tl">
                  <a:srgbClr val="000000">
                    <a:shade val="5000"/>
                    <a:alpha val="35000"/>
                  </a:srgbClr>
                </a:outerShdw>
              </a:effectLst>
              <a:latin typeface="Amelia_DG" pitchFamily="2" charset="0"/>
              <a:cs typeface="Arial"/>
            </a:endParaRPr>
          </a:p>
          <a:p>
            <a:r>
              <a:rPr lang="ru-RU" sz="4000" b="1" dirty="0">
                <a:ln w="19050">
                  <a:solidFill>
                    <a:prstClr val="white"/>
                  </a:solidFill>
                  <a:prstDash val="solid"/>
                </a:ln>
                <a:gradFill flip="none" rotWithShape="1">
                  <a:gsLst>
                    <a:gs pos="0">
                      <a:srgbClr val="000082"/>
                    </a:gs>
                    <a:gs pos="30000">
                      <a:srgbClr val="66008F"/>
                    </a:gs>
                    <a:gs pos="64999">
                      <a:srgbClr val="BA0066"/>
                    </a:gs>
                    <a:gs pos="89999">
                      <a:srgbClr val="FF0000"/>
                    </a:gs>
                    <a:gs pos="100000">
                      <a:srgbClr val="FF8200"/>
                    </a:gs>
                  </a:gsLst>
                  <a:lin ang="16200000" scaled="1"/>
                </a:gradFill>
                <a:effectLst>
                  <a:outerShdw blurRad="50000" dist="50800" dir="7500000" algn="tl">
                    <a:srgbClr val="000000">
                      <a:shade val="5000"/>
                      <a:alpha val="35000"/>
                    </a:srgbClr>
                  </a:outerShdw>
                </a:effectLst>
                <a:latin typeface="Amelia_DG" pitchFamily="2" charset="0"/>
                <a:cs typeface="Arial"/>
              </a:rPr>
              <a:t>              </a:t>
            </a:r>
          </a:p>
          <a:p>
            <a:r>
              <a:rPr lang="ru-RU" sz="4000" b="1" dirty="0">
                <a:ln w="19050">
                  <a:solidFill>
                    <a:prstClr val="white"/>
                  </a:solidFill>
                  <a:prstDash val="solid"/>
                </a:ln>
                <a:gradFill flip="none" rotWithShape="1">
                  <a:gsLst>
                    <a:gs pos="0">
                      <a:srgbClr val="000082"/>
                    </a:gs>
                    <a:gs pos="30000">
                      <a:srgbClr val="66008F"/>
                    </a:gs>
                    <a:gs pos="64999">
                      <a:srgbClr val="BA0066"/>
                    </a:gs>
                    <a:gs pos="89999">
                      <a:srgbClr val="FF0000"/>
                    </a:gs>
                    <a:gs pos="100000">
                      <a:srgbClr val="FF8200"/>
                    </a:gs>
                  </a:gsLst>
                  <a:lin ang="16200000" scaled="1"/>
                </a:gradFill>
                <a:effectLst>
                  <a:outerShdw blurRad="50000" dist="50800" dir="7500000" algn="tl">
                    <a:srgbClr val="000000">
                      <a:shade val="5000"/>
                      <a:alpha val="35000"/>
                    </a:srgbClr>
                  </a:outerShdw>
                </a:effectLst>
                <a:latin typeface="Monotype Corsiva" pitchFamily="66" charset="0"/>
                <a:cs typeface="Arial"/>
              </a:rPr>
              <a:t>                                                </a:t>
            </a:r>
            <a:endParaRPr lang="ru-RU" dirty="0"/>
          </a:p>
        </p:txBody>
      </p:sp>
      <p:sp>
        <p:nvSpPr>
          <p:cNvPr id="9" name="Прямоугольник 8"/>
          <p:cNvSpPr/>
          <p:nvPr/>
        </p:nvSpPr>
        <p:spPr>
          <a:xfrm>
            <a:off x="684213" y="0"/>
            <a:ext cx="11281046" cy="369332"/>
          </a:xfrm>
          <a:prstGeom prst="rect">
            <a:avLst/>
          </a:prstGeom>
        </p:spPr>
        <p:txBody>
          <a:bodyPr wrap="square">
            <a:spAutoFit/>
          </a:bodyPr>
          <a:lstStyle/>
          <a:p>
            <a:r>
              <a:rPr kumimoji="0" lang="ru-RU" b="1" i="0" u="none" strike="noStrike" kern="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                                         Свободненский специальный коррекционный детский дом»</a:t>
            </a:r>
            <a:endParaRPr lang="ru-RU" sz="2000" dirty="0">
              <a:solidFill>
                <a:srgbClr val="7030A0"/>
              </a:solidFill>
            </a:endParaRPr>
          </a:p>
        </p:txBody>
      </p:sp>
    </p:spTree>
    <p:extLst>
      <p:ext uri="{BB962C8B-B14F-4D97-AF65-F5344CB8AC3E}">
        <p14:creationId xmlns:p14="http://schemas.microsoft.com/office/powerpoint/2010/main" val="35323792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300439"/>
            <a:ext cx="3566725" cy="71367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37516" y="6356675"/>
            <a:ext cx="3731949" cy="65744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90464" y="6300439"/>
            <a:ext cx="3401537" cy="713678"/>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1509712"/>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9564" y="104899"/>
            <a:ext cx="1605776" cy="787199"/>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47545" y="88372"/>
            <a:ext cx="698298" cy="939534"/>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69465" y="0"/>
            <a:ext cx="820999" cy="945019"/>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567886" y="-6890"/>
            <a:ext cx="679534" cy="652329"/>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752383" y="35464"/>
            <a:ext cx="777746" cy="659322"/>
          </a:xfrm>
          <a:prstGeom prst="rect">
            <a:avLst/>
          </a:prstGeom>
          <a:ln>
            <a:noFill/>
          </a:ln>
          <a:effectLst>
            <a:softEdge rad="112500"/>
          </a:effectLst>
        </p:spPr>
      </p:pic>
      <p:sp>
        <p:nvSpPr>
          <p:cNvPr id="2" name="Прямоугольник 1"/>
          <p:cNvSpPr/>
          <p:nvPr/>
        </p:nvSpPr>
        <p:spPr>
          <a:xfrm rot="10800000" flipV="1">
            <a:off x="4661210" y="2268159"/>
            <a:ext cx="3041588" cy="954107"/>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ru-RU" sz="2800" b="1" i="1"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ru-RU" sz="2800" b="1" i="1" u="none" strike="noStrike" kern="0" cap="none" spc="30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Альбомы      «</a:t>
            </a:r>
            <a:r>
              <a:rPr kumimoji="0" lang="ru-RU" sz="2800" b="1" i="1" u="none" strike="noStrike" kern="0" cap="none" spc="300" normalizeH="0" baseline="0" noProof="0" dirty="0" err="1">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Удивляйка</a:t>
            </a:r>
            <a:r>
              <a:rPr kumimoji="0" lang="ru-RU" sz="2800" b="1" i="1" u="none" strike="noStrike" kern="0" cap="none" spc="30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endParaRPr kumimoji="0" lang="ru-RU" sz="1800" b="0" i="1" u="none" strike="noStrike" kern="0" cap="none" spc="300" normalizeH="0" baseline="0" noProof="0" dirty="0">
              <a:ln>
                <a:noFill/>
              </a:ln>
              <a:solidFill>
                <a:srgbClr val="7030A0"/>
              </a:solidFill>
              <a:effectLst>
                <a:outerShdw blurRad="38100" dist="38100" dir="2700000" algn="tl">
                  <a:srgbClr val="000000">
                    <a:alpha val="43137"/>
                  </a:srgbClr>
                </a:outerShdw>
              </a:effectLst>
              <a:uLnTx/>
              <a:uFillTx/>
            </a:endParaRPr>
          </a:p>
        </p:txBody>
      </p:sp>
      <p:pic>
        <p:nvPicPr>
          <p:cNvPr id="3" name="Рисунок 2"/>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22995" y="1539182"/>
            <a:ext cx="4238215" cy="2349448"/>
          </a:xfrm>
          <a:prstGeom prst="rect">
            <a:avLst/>
          </a:prstGeom>
          <a:ln>
            <a:noFill/>
          </a:ln>
          <a:effectLst>
            <a:softEdge rad="112500"/>
          </a:effectLst>
        </p:spPr>
      </p:pic>
      <p:pic>
        <p:nvPicPr>
          <p:cNvPr id="4" name="Рисунок 3"/>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479779" y="1471108"/>
            <a:ext cx="4249693" cy="2376097"/>
          </a:xfrm>
          <a:prstGeom prst="rect">
            <a:avLst/>
          </a:prstGeom>
        </p:spPr>
      </p:pic>
      <p:pic>
        <p:nvPicPr>
          <p:cNvPr id="5" name="Рисунок 4"/>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936015" y="3971609"/>
            <a:ext cx="4237087" cy="2441550"/>
          </a:xfrm>
          <a:prstGeom prst="rect">
            <a:avLst/>
          </a:prstGeom>
        </p:spPr>
      </p:pic>
      <p:pic>
        <p:nvPicPr>
          <p:cNvPr id="14" name="Рисунок 13"/>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526796" y="3971609"/>
            <a:ext cx="4249280" cy="2406566"/>
          </a:xfrm>
          <a:prstGeom prst="rect">
            <a:avLst/>
          </a:prstGeom>
        </p:spPr>
      </p:pic>
    </p:spTree>
    <p:extLst>
      <p:ext uri="{BB962C8B-B14F-4D97-AF65-F5344CB8AC3E}">
        <p14:creationId xmlns:p14="http://schemas.microsoft.com/office/powerpoint/2010/main" val="30270768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501161"/>
            <a:ext cx="3025123" cy="51295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6966" y="6501161"/>
            <a:ext cx="2899317" cy="512955"/>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34293" y="6501161"/>
            <a:ext cx="2657708" cy="512956"/>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91853" y="405982"/>
            <a:ext cx="1605776" cy="1166340"/>
          </a:xfrm>
          <a:prstGeom prst="rect">
            <a:avLst/>
          </a:prstGeom>
        </p:spPr>
      </p:pic>
      <p:sp>
        <p:nvSpPr>
          <p:cNvPr id="5" name="Прямоугольник 4"/>
          <p:cNvSpPr/>
          <p:nvPr/>
        </p:nvSpPr>
        <p:spPr>
          <a:xfrm>
            <a:off x="200722" y="81298"/>
            <a:ext cx="11887200" cy="6364819"/>
          </a:xfrm>
          <a:prstGeom prst="rect">
            <a:avLst/>
          </a:prstGeom>
        </p:spPr>
        <p:txBody>
          <a:bodyPr wrap="square">
            <a:spAutoFit/>
          </a:bodyPr>
          <a:lstStyle/>
          <a:p>
            <a:pPr marL="457200" lvl="0" indent="-457200" algn="ctr">
              <a:spcBef>
                <a:spcPct val="20000"/>
              </a:spcBef>
            </a:pPr>
            <a:r>
              <a:rPr lang="ru-RU" sz="2400" b="1" i="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Игры с логическими блоками </a:t>
            </a:r>
            <a:r>
              <a:rPr lang="ru-RU" sz="2400" b="1" i="1"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Дьенеша</a:t>
            </a:r>
            <a:r>
              <a:rPr lang="ru-RU" sz="2400" b="1" i="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позволяют решать такие задачи:</a:t>
            </a:r>
          </a:p>
          <a:p>
            <a:pPr marL="457200" lvl="0" indent="-457200">
              <a:spcBef>
                <a:spcPct val="20000"/>
              </a:spcBef>
              <a:buFont typeface="Arial" pitchFamily="34" charset="0"/>
              <a:buAutoNum type="arabicPeriod"/>
            </a:pPr>
            <a:r>
              <a:rPr lang="ru-RU" sz="2400" i="1">
                <a:solidFill>
                  <a:srgbClr val="002060"/>
                </a:solidFill>
                <a:latin typeface="Times New Roman" panose="02020603050405020304" pitchFamily="18" charset="0"/>
                <a:cs typeface="Times New Roman" panose="02020603050405020304" pitchFamily="18" charset="0"/>
              </a:rPr>
              <a:t>Познакомить с формой, цветом, размером, толщиной объектов.  </a:t>
            </a:r>
          </a:p>
          <a:p>
            <a:pPr marL="457200" lvl="0" indent="-457200">
              <a:spcBef>
                <a:spcPct val="20000"/>
              </a:spcBef>
              <a:buFont typeface="Arial" pitchFamily="34" charset="0"/>
              <a:buAutoNum type="arabicPeriod"/>
            </a:pPr>
            <a:r>
              <a:rPr lang="ru-RU" sz="2400" i="1">
                <a:solidFill>
                  <a:srgbClr val="002060"/>
                </a:solidFill>
                <a:latin typeface="Times New Roman" panose="02020603050405020304" pitchFamily="18" charset="0"/>
                <a:cs typeface="Times New Roman" panose="02020603050405020304" pitchFamily="18" charset="0"/>
              </a:rPr>
              <a:t>Развивать пространственные представления. </a:t>
            </a:r>
          </a:p>
          <a:p>
            <a:pPr marL="457200" lvl="0" indent="-457200">
              <a:spcBef>
                <a:spcPct val="20000"/>
              </a:spcBef>
              <a:buFont typeface="Arial" pitchFamily="34" charset="0"/>
              <a:buAutoNum type="arabicPeriod"/>
            </a:pPr>
            <a:r>
              <a:rPr lang="ru-RU" sz="2400" i="1">
                <a:solidFill>
                  <a:srgbClr val="002060"/>
                </a:solidFill>
                <a:latin typeface="Times New Roman" panose="02020603050405020304" pitchFamily="18" charset="0"/>
                <a:cs typeface="Times New Roman" panose="02020603050405020304" pitchFamily="18" charset="0"/>
              </a:rPr>
              <a:t>Развивать логическое мышление, представление о множестве,  операции над множествами (сравнение, разбиение, классификация, абстрагирование, кодирование и декодирование информации). </a:t>
            </a:r>
          </a:p>
          <a:p>
            <a:pPr marL="457200" lvl="0" indent="-457200">
              <a:spcBef>
                <a:spcPct val="20000"/>
              </a:spcBef>
              <a:buFont typeface="Arial" pitchFamily="34" charset="0"/>
              <a:buAutoNum type="arabicPeriod"/>
            </a:pPr>
            <a:r>
              <a:rPr lang="ru-RU" sz="2400" i="1">
                <a:solidFill>
                  <a:srgbClr val="002060"/>
                </a:solidFill>
                <a:latin typeface="Times New Roman" panose="02020603050405020304" pitchFamily="18" charset="0"/>
                <a:cs typeface="Times New Roman" panose="02020603050405020304" pitchFamily="18" charset="0"/>
              </a:rPr>
              <a:t>Усвоить элементарные навыки алгоритмической культуры мышления. </a:t>
            </a:r>
          </a:p>
          <a:p>
            <a:pPr marL="457200" lvl="0" indent="-457200">
              <a:spcBef>
                <a:spcPct val="20000"/>
              </a:spcBef>
              <a:buFont typeface="Arial" pitchFamily="34" charset="0"/>
              <a:buAutoNum type="arabicPeriod"/>
            </a:pPr>
            <a:r>
              <a:rPr lang="ru-RU" sz="2400" i="1">
                <a:solidFill>
                  <a:srgbClr val="002060"/>
                </a:solidFill>
                <a:latin typeface="Times New Roman" panose="02020603050405020304" pitchFamily="18" charset="0"/>
                <a:cs typeface="Times New Roman" panose="02020603050405020304" pitchFamily="18" charset="0"/>
              </a:rPr>
              <a:t> Развивать умения выявлять свойства в объектах, называть их, обобщать объекты по их свойствам, объяснять сходства и различия объектов, обосновывать свои рассуждения. </a:t>
            </a:r>
          </a:p>
          <a:p>
            <a:pPr marL="457200" lvl="0" indent="-457200">
              <a:spcBef>
                <a:spcPct val="20000"/>
              </a:spcBef>
              <a:buFont typeface="Arial" pitchFamily="34" charset="0"/>
              <a:buAutoNum type="arabicPeriod"/>
            </a:pPr>
            <a:r>
              <a:rPr lang="ru-RU" sz="2400" i="1">
                <a:solidFill>
                  <a:srgbClr val="002060"/>
                </a:solidFill>
                <a:latin typeface="Times New Roman" panose="02020603050405020304" pitchFamily="18" charset="0"/>
                <a:cs typeface="Times New Roman" panose="02020603050405020304" pitchFamily="18" charset="0"/>
              </a:rPr>
              <a:t>Развивать познавательные процессы, мыслительные операции. </a:t>
            </a:r>
          </a:p>
          <a:p>
            <a:pPr marL="457200" lvl="0" indent="-457200">
              <a:spcBef>
                <a:spcPct val="20000"/>
              </a:spcBef>
              <a:buFont typeface="Arial" pitchFamily="34" charset="0"/>
              <a:buAutoNum type="arabicPeriod"/>
            </a:pPr>
            <a:r>
              <a:rPr lang="ru-RU" sz="2400" i="1">
                <a:solidFill>
                  <a:srgbClr val="002060"/>
                </a:solidFill>
                <a:latin typeface="Times New Roman" panose="02020603050405020304" pitchFamily="18" charset="0"/>
                <a:cs typeface="Times New Roman" panose="02020603050405020304" pitchFamily="18" charset="0"/>
              </a:rPr>
              <a:t>Воспитывать самостоятельность, инициативу, настойчивость в достижении цели. </a:t>
            </a:r>
          </a:p>
          <a:p>
            <a:pPr marL="457200" lvl="0" indent="-457200">
              <a:spcBef>
                <a:spcPct val="20000"/>
              </a:spcBef>
              <a:buFont typeface="Arial" pitchFamily="34" charset="0"/>
              <a:buAutoNum type="arabicPeriod"/>
            </a:pPr>
            <a:r>
              <a:rPr lang="ru-RU" sz="2400" i="1">
                <a:solidFill>
                  <a:srgbClr val="002060"/>
                </a:solidFill>
                <a:latin typeface="Times New Roman" panose="02020603050405020304" pitchFamily="18" charset="0"/>
                <a:cs typeface="Times New Roman" panose="02020603050405020304" pitchFamily="18" charset="0"/>
              </a:rPr>
              <a:t>Развивать творческие способности, воображение, фантазию, способности к </a:t>
            </a:r>
            <a:r>
              <a:rPr lang="ru-RU" sz="2600" i="1">
                <a:solidFill>
                  <a:srgbClr val="002060"/>
                </a:solidFill>
                <a:latin typeface="Times New Roman" panose="02020603050405020304" pitchFamily="18" charset="0"/>
                <a:cs typeface="Times New Roman" panose="02020603050405020304" pitchFamily="18" charset="0"/>
              </a:rPr>
              <a:t>моделированию и конструированию. </a:t>
            </a:r>
          </a:p>
          <a:p>
            <a:pPr marL="457200" lvl="0" indent="-457200">
              <a:spcBef>
                <a:spcPct val="20000"/>
              </a:spcBef>
              <a:buFont typeface="Arial" pitchFamily="34" charset="0"/>
              <a:buAutoNum type="arabicPeriod"/>
            </a:pPr>
            <a:r>
              <a:rPr lang="ru-RU" sz="2600" i="1">
                <a:solidFill>
                  <a:srgbClr val="002060"/>
                </a:solidFill>
                <a:latin typeface="Times New Roman" panose="02020603050405020304" pitchFamily="18" charset="0"/>
                <a:cs typeface="Times New Roman" panose="02020603050405020304" pitchFamily="18" charset="0"/>
              </a:rPr>
              <a:t>Развивать речь. Успешно овладеть основами математики.</a:t>
            </a:r>
          </a:p>
        </p:txBody>
      </p:sp>
    </p:spTree>
    <p:extLst>
      <p:ext uri="{BB962C8B-B14F-4D97-AF65-F5344CB8AC3E}">
        <p14:creationId xmlns:p14="http://schemas.microsoft.com/office/powerpoint/2010/main" val="36856819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309093" y="722225"/>
            <a:ext cx="7162223" cy="5755422"/>
          </a:xfrm>
          <a:prstGeom prst="rect">
            <a:avLst/>
          </a:prstGeom>
        </p:spPr>
        <p:txBody>
          <a:bodyPr wrap="square">
            <a:spAutoFit/>
          </a:bodyPr>
          <a:lstStyle/>
          <a:p>
            <a:pPr lvl="0"/>
            <a:r>
              <a:rPr lang="ru-RU" sz="2400" b="1" i="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i="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Фомы работы с детьми в детском саду:</a:t>
            </a:r>
          </a:p>
          <a:p>
            <a:pPr lvl="0" algn="just"/>
            <a:endParaRPr lang="ru-RU" sz="2400" b="1" i="1" u="sng">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buFontTx/>
              <a:buAutoNum type="arabicPeriod"/>
            </a:pPr>
            <a:r>
              <a:rPr lang="ru-RU" sz="2000" i="1">
                <a:solidFill>
                  <a:srgbClr val="002060"/>
                </a:solidFill>
                <a:latin typeface="Times New Roman" panose="02020603050405020304" pitchFamily="18" charset="0"/>
                <a:cs typeface="Times New Roman" panose="02020603050405020304" pitchFamily="18" charset="0"/>
              </a:rPr>
              <a:t>Занятия (комплексные, интегрированные, обеспечивающие</a:t>
            </a:r>
          </a:p>
          <a:p>
            <a:pPr marL="457200" lvl="0" indent="-457200"/>
            <a:r>
              <a:rPr lang="ru-RU" sz="2000" i="1">
                <a:solidFill>
                  <a:srgbClr val="002060"/>
                </a:solidFill>
                <a:latin typeface="Times New Roman" panose="02020603050405020304" pitchFamily="18" charset="0"/>
                <a:cs typeface="Times New Roman" panose="02020603050405020304" pitchFamily="18" charset="0"/>
              </a:rPr>
              <a:t>наглядность, системность и доступность, смену деятельности)</a:t>
            </a:r>
          </a:p>
          <a:p>
            <a:pPr lvl="0"/>
            <a:r>
              <a:rPr lang="ru-RU" sz="2000" i="1">
                <a:solidFill>
                  <a:srgbClr val="002060"/>
                </a:solidFill>
                <a:latin typeface="Times New Roman" panose="02020603050405020304" pitchFamily="18" charset="0"/>
                <a:cs typeface="Times New Roman" panose="02020603050405020304" pitchFamily="18" charset="0"/>
              </a:rPr>
              <a:t>Самостоятельная деятельность детей в математическом центре: (развивающие игры, логико – математические игры, дидактические игры, логические упражнения.</a:t>
            </a:r>
            <a:r>
              <a:rPr lang="ru-RU" sz="2000" i="1">
                <a:solidFill>
                  <a:srgbClr val="002060"/>
                </a:solidFill>
                <a:latin typeface="Times New Roman" panose="02020603050405020304" pitchFamily="18" charset="0"/>
                <a:ea typeface="Calibri" pitchFamily="34" charset="0"/>
                <a:cs typeface="Times New Roman" panose="02020603050405020304" pitchFamily="18" charset="0"/>
              </a:rPr>
              <a:t> а) в подвижных играх (предметные ориентиры, обозначения домиков, дорожек, лабиринтов);</a:t>
            </a:r>
          </a:p>
          <a:p>
            <a:pPr lvl="0" eaLnBrk="0" hangingPunct="0"/>
            <a:r>
              <a:rPr lang="ru-RU" sz="2000" i="1">
                <a:solidFill>
                  <a:srgbClr val="002060"/>
                </a:solidFill>
                <a:latin typeface="Times New Roman" panose="02020603050405020304" pitchFamily="18" charset="0"/>
                <a:ea typeface="Calibri" pitchFamily="34" charset="0"/>
                <a:cs typeface="Times New Roman" panose="02020603050405020304" pitchFamily="18" charset="0"/>
              </a:rPr>
              <a:t>б) как настольно-печатные игры (изготовить карты к играм “Рассели жильцов”, “Найди место фигуре”);</a:t>
            </a:r>
          </a:p>
          <a:p>
            <a:pPr lvl="0" eaLnBrk="0" hangingPunct="0"/>
            <a:r>
              <a:rPr lang="ru-RU" sz="2000" i="1">
                <a:solidFill>
                  <a:srgbClr val="002060"/>
                </a:solidFill>
                <a:latin typeface="Times New Roman" panose="02020603050405020304" pitchFamily="18" charset="0"/>
                <a:ea typeface="Calibri" pitchFamily="34" charset="0"/>
                <a:cs typeface="Times New Roman" panose="02020603050405020304" pitchFamily="18" charset="0"/>
              </a:rPr>
              <a:t>в) в сюжетно-ролевых играх: “Магазин” - деньги обозначаются блоками. “Почта” - адрес на доме обозначается кодовыми карточками. Аналогично, “Поезд” - билеты, места. </a:t>
            </a:r>
          </a:p>
          <a:p>
            <a:pPr lvl="0"/>
            <a:endParaRPr lang="ru-RU" sz="2000" i="1">
              <a:solidFill>
                <a:srgbClr val="002060"/>
              </a:solidFill>
              <a:latin typeface="Times New Roman" panose="02020603050405020304" pitchFamily="18" charset="0"/>
              <a:cs typeface="Times New Roman" panose="02020603050405020304" pitchFamily="18" charset="0"/>
            </a:endParaRPr>
          </a:p>
          <a:p>
            <a:pPr marL="457200" lvl="0" indent="-457200"/>
            <a:r>
              <a:rPr lang="ru-RU" sz="2000" i="1">
                <a:solidFill>
                  <a:srgbClr val="002060"/>
                </a:solidFill>
                <a:latin typeface="Times New Roman" panose="02020603050405020304" pitchFamily="18" charset="0"/>
                <a:cs typeface="Times New Roman" panose="02020603050405020304" pitchFamily="18" charset="0"/>
              </a:rPr>
              <a:t>2. Совместная и самостоятельная  игровая деятельность детей.</a:t>
            </a:r>
          </a:p>
        </p:txBody>
      </p:sp>
      <p:pic>
        <p:nvPicPr>
          <p:cNvPr id="4" name="Рисунок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578938" y="780300"/>
            <a:ext cx="1980013" cy="2605536"/>
          </a:xfrm>
          <a:prstGeom prst="rect">
            <a:avLst/>
          </a:prstGeom>
          <a:ln>
            <a:noFill/>
          </a:ln>
          <a:effectLst>
            <a:softEdge rad="112500"/>
          </a:effectLst>
        </p:spPr>
      </p:pic>
      <p:pic>
        <p:nvPicPr>
          <p:cNvPr id="5" name="Рисунок 4"/>
          <p:cNvPicPr>
            <a:picLocks noChangeAspect="1"/>
          </p:cNvPicPr>
          <p:nvPr/>
        </p:nvPicPr>
        <p:blipFill>
          <a:blip r:embed="rId12"/>
          <a:stretch>
            <a:fillRect/>
          </a:stretch>
        </p:blipFill>
        <p:spPr>
          <a:xfrm>
            <a:off x="9666574" y="4688194"/>
            <a:ext cx="2466975" cy="1857375"/>
          </a:xfrm>
          <a:prstGeom prst="rect">
            <a:avLst/>
          </a:prstGeom>
          <a:ln>
            <a:noFill/>
          </a:ln>
          <a:effectLst>
            <a:softEdge rad="112500"/>
          </a:effectLst>
        </p:spPr>
      </p:pic>
      <p:pic>
        <p:nvPicPr>
          <p:cNvPr id="16" name="Рисунок 15"/>
          <p:cNvPicPr>
            <a:picLocks noChangeAspect="1"/>
          </p:cNvPicPr>
          <p:nvPr/>
        </p:nvPicPr>
        <p:blipFill>
          <a:blip r:embed="rId13"/>
          <a:stretch>
            <a:fillRect/>
          </a:stretch>
        </p:blipFill>
        <p:spPr>
          <a:xfrm>
            <a:off x="7437238" y="3261193"/>
            <a:ext cx="2358286" cy="1857375"/>
          </a:xfrm>
          <a:prstGeom prst="rect">
            <a:avLst/>
          </a:prstGeom>
          <a:ln>
            <a:noFill/>
          </a:ln>
          <a:effectLst>
            <a:softEdge rad="112500"/>
          </a:effectLst>
        </p:spPr>
      </p:pic>
      <p:pic>
        <p:nvPicPr>
          <p:cNvPr id="17" name="Рисунок 16"/>
          <p:cNvPicPr>
            <a:picLocks noChangeAspect="1"/>
          </p:cNvPicPr>
          <p:nvPr/>
        </p:nvPicPr>
        <p:blipFill>
          <a:blip r:embed="rId14"/>
          <a:stretch>
            <a:fillRect/>
          </a:stretch>
        </p:blipFill>
        <p:spPr>
          <a:xfrm>
            <a:off x="9725025" y="2818954"/>
            <a:ext cx="2466975" cy="1847850"/>
          </a:xfrm>
          <a:prstGeom prst="rect">
            <a:avLst/>
          </a:prstGeom>
          <a:ln>
            <a:noFill/>
          </a:ln>
          <a:effectLst>
            <a:softEdge rad="112500"/>
          </a:effectLst>
        </p:spPr>
      </p:pic>
      <p:pic>
        <p:nvPicPr>
          <p:cNvPr id="18" name="Рисунок 17"/>
          <p:cNvPicPr>
            <a:picLocks noChangeAspect="1"/>
          </p:cNvPicPr>
          <p:nvPr/>
        </p:nvPicPr>
        <p:blipFill>
          <a:blip r:embed="rId15"/>
          <a:stretch>
            <a:fillRect/>
          </a:stretch>
        </p:blipFill>
        <p:spPr>
          <a:xfrm>
            <a:off x="7347599" y="4832839"/>
            <a:ext cx="2447925" cy="1619250"/>
          </a:xfrm>
          <a:prstGeom prst="rect">
            <a:avLst/>
          </a:prstGeom>
          <a:ln>
            <a:noFill/>
          </a:ln>
          <a:effectLst>
            <a:softEdge rad="112500"/>
          </a:effectLst>
        </p:spPr>
      </p:pic>
      <p:pic>
        <p:nvPicPr>
          <p:cNvPr id="19" name="Рисунок 18"/>
          <p:cNvPicPr>
            <a:picLocks noChangeAspect="1"/>
          </p:cNvPicPr>
          <p:nvPr/>
        </p:nvPicPr>
        <p:blipFill>
          <a:blip r:embed="rId16"/>
          <a:stretch>
            <a:fillRect/>
          </a:stretch>
        </p:blipFill>
        <p:spPr>
          <a:xfrm>
            <a:off x="9666573" y="927516"/>
            <a:ext cx="2466975" cy="1863077"/>
          </a:xfrm>
          <a:prstGeom prst="rect">
            <a:avLst/>
          </a:prstGeom>
        </p:spPr>
      </p:pic>
      <p:pic>
        <p:nvPicPr>
          <p:cNvPr id="20" name="Рисунок 19"/>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779585" y="5402712"/>
            <a:ext cx="1555307" cy="479504"/>
          </a:xfrm>
          <a:prstGeom prst="rect">
            <a:avLst/>
          </a:prstGeom>
          <a:ln>
            <a:noFill/>
          </a:ln>
          <a:effectLst>
            <a:softEdge rad="112500"/>
          </a:effectLst>
        </p:spPr>
      </p:pic>
    </p:spTree>
    <p:extLst>
      <p:ext uri="{BB962C8B-B14F-4D97-AF65-F5344CB8AC3E}">
        <p14:creationId xmlns:p14="http://schemas.microsoft.com/office/powerpoint/2010/main" val="6702453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178420" y="945019"/>
            <a:ext cx="11876048" cy="5047536"/>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ct val="0"/>
              </a:spcAft>
              <a:buClrTx/>
              <a:buSzTx/>
              <a:buFontTx/>
              <a:buNone/>
              <a:defRPr/>
            </a:pPr>
            <a:r>
              <a:rPr kumimoji="0" lang="ru-RU" sz="2200" b="1" i="0" u="none" strike="noStrike" kern="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ru-RU" sz="2200" b="1" i="1" u="none" strike="noStrike" kern="0" cap="none" spc="0" normalizeH="0" baseline="0" noProof="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Игры для детей младшего дошкольного возраста</a:t>
            </a:r>
          </a:p>
          <a:p>
            <a:pPr marL="342900" marR="0" lvl="0" indent="-342900" defTabSz="914400" eaLnBrk="1" fontAlgn="auto" latinLnBrk="0" hangingPunct="1">
              <a:lnSpc>
                <a:spcPct val="100000"/>
              </a:lnSpc>
              <a:spcBef>
                <a:spcPct val="20000"/>
              </a:spcBef>
              <a:spcAft>
                <a:spcPct val="0"/>
              </a:spcAft>
              <a:buClrTx/>
              <a:buSzTx/>
              <a:buFontTx/>
              <a:buNone/>
              <a:defRPr/>
            </a:pPr>
            <a:endParaRPr kumimoji="0" lang="ru-RU" sz="1800" b="1" i="1" u="none" strike="noStrike" kern="0" cap="none" spc="0" normalizeH="0" baseline="0" noProof="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00000"/>
              </a:lnSpc>
              <a:spcBef>
                <a:spcPct val="20000"/>
              </a:spcBef>
              <a:spcAft>
                <a:spcPct val="0"/>
              </a:spcAft>
              <a:buClrTx/>
              <a:buSzTx/>
              <a:buFontTx/>
              <a:buNone/>
              <a:defRPr/>
            </a:pPr>
            <a:r>
              <a:rPr kumimoji="0" lang="ru-RU" sz="2400" b="0"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Для начала предлагаются самые простые игры, цель которых освоение свойств, освоение таких выражений, как:  </a:t>
            </a:r>
          </a:p>
          <a:p>
            <a:pPr marL="457200" marR="0" lvl="0" indent="-457200" defTabSz="914400" eaLnBrk="1" fontAlgn="auto" latinLnBrk="0" hangingPunct="1">
              <a:lnSpc>
                <a:spcPct val="100000"/>
              </a:lnSpc>
              <a:spcBef>
                <a:spcPct val="20000"/>
              </a:spcBef>
              <a:spcAft>
                <a:spcPct val="0"/>
              </a:spcAft>
              <a:buClrTx/>
              <a:buSzTx/>
              <a:buFontTx/>
              <a:buAutoNum type="arabicPeriod"/>
              <a:defRPr/>
            </a:pPr>
            <a:r>
              <a:rPr kumimoji="0" lang="ru-RU" sz="2400" b="0"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Покажите блок такого же цвета как этот.</a:t>
            </a:r>
          </a:p>
          <a:p>
            <a:pPr marL="342900" marR="0" lvl="0" indent="-342900" defTabSz="914400" eaLnBrk="1" fontAlgn="auto" latinLnBrk="0" hangingPunct="1">
              <a:lnSpc>
                <a:spcPct val="100000"/>
              </a:lnSpc>
              <a:spcBef>
                <a:spcPct val="20000"/>
              </a:spcBef>
              <a:spcAft>
                <a:spcPct val="0"/>
              </a:spcAft>
              <a:buClrTx/>
              <a:buSzTx/>
              <a:buFontTx/>
              <a:buNone/>
              <a:defRPr/>
            </a:pPr>
            <a:r>
              <a:rPr kumimoji="0" lang="ru-RU" sz="2400" b="1"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2</a:t>
            </a:r>
            <a:r>
              <a:rPr kumimoji="0" lang="ru-RU" sz="2400" b="0"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Найди блок такой же формы.</a:t>
            </a:r>
          </a:p>
          <a:p>
            <a:pPr marL="342900" marR="0" lvl="0" indent="-342900" defTabSz="914400" eaLnBrk="1" fontAlgn="auto" latinLnBrk="0" hangingPunct="1">
              <a:lnSpc>
                <a:spcPct val="100000"/>
              </a:lnSpc>
              <a:spcBef>
                <a:spcPct val="20000"/>
              </a:spcBef>
              <a:spcAft>
                <a:spcPct val="0"/>
              </a:spcAft>
              <a:buClrTx/>
              <a:buSzTx/>
              <a:buFontTx/>
              <a:buNone/>
              <a:defRPr/>
            </a:pPr>
            <a:endParaRPr kumimoji="0" lang="ru-RU" sz="2400" b="1"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00000"/>
              </a:lnSpc>
              <a:spcBef>
                <a:spcPct val="20000"/>
              </a:spcBef>
              <a:spcAft>
                <a:spcPct val="0"/>
              </a:spcAft>
              <a:buClrTx/>
              <a:buSzTx/>
              <a:buFontTx/>
              <a:buNone/>
              <a:defRPr/>
            </a:pPr>
            <a:endParaRPr lang="ru-RU" sz="2400" b="1" i="1" kern="0">
              <a:solidFill>
                <a:srgbClr val="002060"/>
              </a:solidFill>
              <a:latin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00000"/>
              </a:lnSpc>
              <a:spcBef>
                <a:spcPct val="20000"/>
              </a:spcBef>
              <a:spcAft>
                <a:spcPct val="0"/>
              </a:spcAft>
              <a:buClrTx/>
              <a:buSzTx/>
              <a:buFontTx/>
              <a:buNone/>
              <a:defRPr/>
            </a:pPr>
            <a:r>
              <a:rPr kumimoji="0" lang="ru-RU" sz="2400" b="1"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3.</a:t>
            </a:r>
            <a:r>
              <a:rPr kumimoji="0" lang="ru-RU" sz="2400" b="0"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Усложняем задание: Найди такой же блок по цвету и форме.</a:t>
            </a:r>
          </a:p>
          <a:p>
            <a:pPr marL="342900" marR="0" lvl="0" indent="-342900" defTabSz="914400" eaLnBrk="1" fontAlgn="auto" latinLnBrk="0" hangingPunct="1">
              <a:lnSpc>
                <a:spcPct val="100000"/>
              </a:lnSpc>
              <a:spcBef>
                <a:spcPct val="20000"/>
              </a:spcBef>
              <a:spcAft>
                <a:spcPct val="0"/>
              </a:spcAft>
              <a:buClrTx/>
              <a:buSzTx/>
              <a:buFontTx/>
              <a:buNone/>
              <a:defRPr/>
            </a:pPr>
            <a:r>
              <a:rPr kumimoji="0" lang="ru-RU" sz="2400" b="1"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4.</a:t>
            </a:r>
            <a:r>
              <a:rPr kumimoji="0" lang="ru-RU" sz="2400" b="0"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Найди не такой блок по цвету; по форме. Данный вид игры проводим индивидуально.</a:t>
            </a:r>
          </a:p>
          <a:p>
            <a:pPr marL="342900" marR="0" lvl="0" indent="-342900" defTabSz="914400" eaLnBrk="1" fontAlgn="auto" latinLnBrk="0" hangingPunct="1">
              <a:lnSpc>
                <a:spcPct val="100000"/>
              </a:lnSpc>
              <a:spcBef>
                <a:spcPct val="20000"/>
              </a:spcBef>
              <a:spcAft>
                <a:spcPct val="0"/>
              </a:spcAft>
              <a:buClrTx/>
              <a:buSzTx/>
              <a:buFontTx/>
              <a:buNone/>
              <a:defRPr/>
            </a:pPr>
            <a:r>
              <a:rPr kumimoji="0" lang="ru-RU" sz="2400" b="1"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5</a:t>
            </a:r>
            <a:r>
              <a:rPr kumimoji="0" lang="ru-RU" sz="2400" b="0" i="1"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Более сложный вариант: Найди такую же фигуру как эта по цвету и форме, но другого размера. </a:t>
            </a:r>
            <a:endParaRPr kumimoji="0" lang="ru-RU" sz="1800" b="0" i="1" u="none" strike="noStrike" kern="0" cap="none" spc="0" normalizeH="0" baseline="0" noProof="0">
              <a:ln>
                <a:noFill/>
              </a:ln>
              <a:solidFill>
                <a:srgbClr val="002060"/>
              </a:solidFill>
              <a:effectLst/>
              <a:uLnTx/>
              <a:uFillTx/>
            </a:endParaRPr>
          </a:p>
        </p:txBody>
      </p:sp>
      <p:pic>
        <p:nvPicPr>
          <p:cNvPr id="4" name="Рисунок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114480" y="2135627"/>
            <a:ext cx="2297150" cy="2185639"/>
          </a:xfrm>
          <a:prstGeom prst="rect">
            <a:avLst/>
          </a:prstGeom>
          <a:ln>
            <a:noFill/>
          </a:ln>
          <a:effectLst>
            <a:softEdge rad="112500"/>
          </a:effectLst>
        </p:spPr>
      </p:pic>
    </p:spTree>
    <p:extLst>
      <p:ext uri="{BB962C8B-B14F-4D97-AF65-F5344CB8AC3E}">
        <p14:creationId xmlns:p14="http://schemas.microsoft.com/office/powerpoint/2010/main" val="27853412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309093" y="945020"/>
            <a:ext cx="11723073" cy="3976473"/>
          </a:xfrm>
          <a:prstGeom prst="rect">
            <a:avLst/>
          </a:prstGeom>
        </p:spPr>
        <p:txBody>
          <a:bodyPr wrap="square">
            <a:spAutoFit/>
          </a:bodyPr>
          <a:lstStyle/>
          <a:p>
            <a:pPr marL="342900" lvl="0" indent="-342900">
              <a:spcBef>
                <a:spcPct val="20000"/>
              </a:spcBef>
            </a:pP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Игры с усложнением для детей младшего дошкольного возраста</a:t>
            </a:r>
          </a:p>
          <a:p>
            <a:pPr marL="342900" lvl="0" indent="-342900">
              <a:spcBef>
                <a:spcPct val="20000"/>
              </a:spcBef>
            </a:pPr>
            <a:r>
              <a:rPr lang="ru-RU"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1.«Поиск одинаковых фигур» </a:t>
            </a:r>
            <a:r>
              <a:rPr lang="ru-RU" dirty="0">
                <a:solidFill>
                  <a:srgbClr val="002060"/>
                </a:solidFill>
                <a:latin typeface="Times New Roman" panose="02020603050405020304" pitchFamily="18" charset="0"/>
                <a:cs typeface="Times New Roman" panose="02020603050405020304" pitchFamily="18" charset="0"/>
              </a:rPr>
              <a:t>Предложить малышу разложить фигуры по их свойствам, собрать все красные или все квадратные.</a:t>
            </a:r>
          </a:p>
          <a:p>
            <a:pPr marL="342900" lvl="0" indent="-342900">
              <a:spcBef>
                <a:spcPct val="20000"/>
              </a:spcBef>
              <a:buFont typeface="Arial" pitchFamily="34" charset="0"/>
              <a:buChar char="•"/>
            </a:pPr>
            <a:endParaRPr lang="ru-RU" dirty="0">
              <a:solidFill>
                <a:srgbClr val="002060"/>
              </a:solidFill>
              <a:latin typeface="Times New Roman" panose="02020603050405020304" pitchFamily="18" charset="0"/>
              <a:cs typeface="Times New Roman" panose="02020603050405020304" pitchFamily="18" charset="0"/>
            </a:endParaRPr>
          </a:p>
          <a:p>
            <a:pPr marL="342900" lvl="0" indent="-342900">
              <a:spcBef>
                <a:spcPct val="20000"/>
              </a:spcBef>
            </a:pPr>
            <a:endParaRPr lang="ru-RU" dirty="0">
              <a:solidFill>
                <a:srgbClr val="002060"/>
              </a:solidFill>
              <a:latin typeface="Times New Roman" panose="02020603050405020304" pitchFamily="18" charset="0"/>
              <a:cs typeface="Times New Roman" panose="02020603050405020304" pitchFamily="18" charset="0"/>
            </a:endParaRPr>
          </a:p>
          <a:p>
            <a:pPr marL="342900" lvl="0" indent="-342900">
              <a:spcBef>
                <a:spcPct val="20000"/>
              </a:spcBef>
            </a:pPr>
            <a:endParaRPr lang="ru-RU" dirty="0">
              <a:solidFill>
                <a:srgbClr val="002060"/>
              </a:solidFill>
              <a:latin typeface="Times New Roman" panose="02020603050405020304" pitchFamily="18" charset="0"/>
              <a:cs typeface="Times New Roman" panose="02020603050405020304" pitchFamily="18" charset="0"/>
            </a:endParaRPr>
          </a:p>
          <a:p>
            <a:pPr marL="342900" lvl="0" indent="-342900">
              <a:spcBef>
                <a:spcPct val="20000"/>
              </a:spcBef>
            </a:pPr>
            <a:endParaRPr lang="ru-RU" dirty="0">
              <a:solidFill>
                <a:srgbClr val="002060"/>
              </a:solidFill>
              <a:latin typeface="Times New Roman" panose="02020603050405020304" pitchFamily="18" charset="0"/>
              <a:cs typeface="Times New Roman" panose="02020603050405020304" pitchFamily="18" charset="0"/>
            </a:endParaRPr>
          </a:p>
          <a:p>
            <a:pPr marL="342900" lvl="0" indent="-342900">
              <a:spcBef>
                <a:spcPct val="20000"/>
              </a:spcBef>
            </a:pPr>
            <a:endParaRPr lang="ru-RU" dirty="0">
              <a:solidFill>
                <a:srgbClr val="002060"/>
              </a:solidFill>
              <a:latin typeface="Times New Roman" panose="02020603050405020304" pitchFamily="18" charset="0"/>
              <a:cs typeface="Times New Roman" panose="02020603050405020304" pitchFamily="18" charset="0"/>
            </a:endParaRPr>
          </a:p>
          <a:p>
            <a:pPr marL="342900" lvl="0" indent="-342900">
              <a:spcBef>
                <a:spcPct val="20000"/>
              </a:spcBef>
            </a:pPr>
            <a:endParaRPr lang="ru-RU" dirty="0">
              <a:solidFill>
                <a:srgbClr val="002060"/>
              </a:solidFill>
              <a:latin typeface="Times New Roman" panose="02020603050405020304" pitchFamily="18" charset="0"/>
              <a:cs typeface="Times New Roman" panose="02020603050405020304" pitchFamily="18" charset="0"/>
            </a:endParaRPr>
          </a:p>
          <a:p>
            <a:pPr marL="342900" lvl="0" indent="-342900">
              <a:spcBef>
                <a:spcPct val="20000"/>
              </a:spcBef>
            </a:pPr>
            <a:r>
              <a:rPr lang="ru-RU"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2.«Угости игрушку» </a:t>
            </a:r>
            <a:r>
              <a:rPr lang="ru-RU" dirty="0">
                <a:solidFill>
                  <a:srgbClr val="002060"/>
                </a:solidFill>
                <a:latin typeface="Times New Roman" panose="02020603050405020304" pitchFamily="18" charset="0"/>
                <a:cs typeface="Times New Roman" panose="02020603050405020304" pitchFamily="18" charset="0"/>
              </a:rPr>
              <a:t>Ребёнку нужно разложить фигуры таким образом, чтобы у каждой игрушки были фигуры только одной толщины, одного размера….</a:t>
            </a:r>
          </a:p>
          <a:p>
            <a:pPr marL="342900" lvl="0" indent="-342900">
              <a:spcBef>
                <a:spcPct val="20000"/>
              </a:spcBef>
            </a:pPr>
            <a:endParaRPr lang="ru-RU" dirty="0">
              <a:solidFill>
                <a:prstClr val="black"/>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925230" y="2018371"/>
            <a:ext cx="4438186" cy="1761892"/>
          </a:xfrm>
          <a:prstGeom prst="rect">
            <a:avLst/>
          </a:prstGeom>
          <a:ln>
            <a:noFill/>
          </a:ln>
          <a:effectLst>
            <a:softEdge rad="112500"/>
          </a:effectLst>
        </p:spPr>
      </p:pic>
      <p:pic>
        <p:nvPicPr>
          <p:cNvPr id="14" name="Рисунок 1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638907" y="4427034"/>
            <a:ext cx="1405055" cy="1873402"/>
          </a:xfrm>
          <a:prstGeom prst="rect">
            <a:avLst/>
          </a:prstGeom>
          <a:ln>
            <a:noFill/>
          </a:ln>
          <a:effectLst>
            <a:softEdge rad="112500"/>
          </a:effectLst>
        </p:spPr>
      </p:pic>
      <p:pic>
        <p:nvPicPr>
          <p:cNvPr id="16" name="Рисунок 1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434253" y="4371279"/>
            <a:ext cx="1403877" cy="1929157"/>
          </a:xfrm>
          <a:prstGeom prst="rect">
            <a:avLst/>
          </a:prstGeom>
          <a:ln>
            <a:noFill/>
          </a:ln>
          <a:effectLst>
            <a:softEdge rad="112500"/>
          </a:effectLst>
        </p:spPr>
      </p:pic>
    </p:spTree>
    <p:extLst>
      <p:ext uri="{BB962C8B-B14F-4D97-AF65-F5344CB8AC3E}">
        <p14:creationId xmlns:p14="http://schemas.microsoft.com/office/powerpoint/2010/main" val="2481882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89210" y="858644"/>
            <a:ext cx="11847232" cy="707886"/>
          </a:xfrm>
          <a:prstGeom prst="rect">
            <a:avLst/>
          </a:prstGeom>
        </p:spPr>
        <p:txBody>
          <a:bodyPr wrap="square">
            <a:spAutoFit/>
          </a:bodyPr>
          <a:lstStyle/>
          <a:p>
            <a:pPr marL="342900" lvl="0" indent="-342900">
              <a:spcBef>
                <a:spcPct val="20000"/>
              </a:spcBef>
            </a:pPr>
            <a:r>
              <a:rPr lang="ru-RU" sz="2200">
                <a:solidFill>
                  <a:srgbClr val="002060"/>
                </a:solidFill>
                <a:latin typeface="Times New Roman" panose="02020603050405020304" pitchFamily="18" charset="0"/>
                <a:cs typeface="Times New Roman" panose="02020603050405020304" pitchFamily="18" charset="0"/>
              </a:rPr>
              <a:t> </a:t>
            </a:r>
            <a:r>
              <a:rPr lang="ru-RU">
                <a:solidFill>
                  <a:srgbClr val="002060"/>
                </a:solidFill>
                <a:latin typeface="Times New Roman" panose="02020603050405020304" pitchFamily="18" charset="0"/>
                <a:cs typeface="Times New Roman" panose="02020603050405020304" pitchFamily="18" charset="0"/>
              </a:rPr>
              <a:t>3. </a:t>
            </a:r>
            <a:r>
              <a:rPr lang="ru-RU"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 лишнее»  </a:t>
            </a:r>
            <a:r>
              <a:rPr lang="ru-RU">
                <a:solidFill>
                  <a:srgbClr val="002060"/>
                </a:solidFill>
                <a:latin typeface="Times New Roman" panose="02020603050405020304" pitchFamily="18" charset="0"/>
                <a:cs typeface="Times New Roman" panose="02020603050405020304" pitchFamily="18" charset="0"/>
              </a:rPr>
              <a:t>Разложите перед малышом 4 -5 блоков . В ряду один лишний -  он может отличать цветом или формой. Малыш должен объяснить, почему он думает, что эта фигура лишняя.</a:t>
            </a:r>
          </a:p>
        </p:txBody>
      </p:sp>
      <p:pic>
        <p:nvPicPr>
          <p:cNvPr id="3" name="Рисунок 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769111" y="1566529"/>
            <a:ext cx="4449337" cy="1221275"/>
          </a:xfrm>
          <a:prstGeom prst="rect">
            <a:avLst/>
          </a:prstGeom>
          <a:ln>
            <a:noFill/>
          </a:ln>
          <a:effectLst>
            <a:softEdge rad="112500"/>
          </a:effectLst>
        </p:spPr>
      </p:pic>
      <p:sp>
        <p:nvSpPr>
          <p:cNvPr id="4" name="Прямоугольник 3"/>
          <p:cNvSpPr/>
          <p:nvPr/>
        </p:nvSpPr>
        <p:spPr>
          <a:xfrm>
            <a:off x="89209" y="2787804"/>
            <a:ext cx="11954107" cy="3194721"/>
          </a:xfrm>
          <a:prstGeom prst="rect">
            <a:avLst/>
          </a:prstGeom>
        </p:spPr>
        <p:txBody>
          <a:bodyPr wrap="square">
            <a:spAutoFit/>
          </a:bodyPr>
          <a:lstStyle/>
          <a:p>
            <a:pPr marL="342900" lvl="0" indent="-342900">
              <a:spcBef>
                <a:spcPct val="20000"/>
              </a:spcBef>
            </a:pPr>
            <a:r>
              <a:rPr lang="ru-RU" dirty="0">
                <a:solidFill>
                  <a:prstClr val="black"/>
                </a:solidFill>
                <a:latin typeface="Times New Roman" panose="02020603050405020304" pitchFamily="18" charset="0"/>
                <a:cs typeface="Times New Roman" panose="02020603050405020304" pitchFamily="18" charset="0"/>
              </a:rPr>
              <a:t>4.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«Игра с кругом» </a:t>
            </a:r>
            <a:r>
              <a:rPr lang="ru-RU" dirty="0">
                <a:solidFill>
                  <a:srgbClr val="002060"/>
                </a:solidFill>
                <a:latin typeface="Times New Roman" panose="02020603050405020304" pitchFamily="18" charset="0"/>
                <a:cs typeface="Times New Roman" panose="02020603050405020304" pitchFamily="18" charset="0"/>
              </a:rPr>
              <a:t>Нарисуйте круг. Ребёнок должен расположить все фигуры красные внутри круга, а синие снаружи.</a:t>
            </a:r>
          </a:p>
          <a:p>
            <a:pPr marL="342900" lvl="0" indent="-342900">
              <a:spcBef>
                <a:spcPct val="20000"/>
              </a:spcBef>
            </a:pPr>
            <a:endParaRPr lang="ru-RU" dirty="0">
              <a:solidFill>
                <a:srgbClr val="002060"/>
              </a:solidFill>
              <a:latin typeface="Times New Roman" panose="02020603050405020304" pitchFamily="18" charset="0"/>
              <a:cs typeface="Times New Roman" panose="02020603050405020304" pitchFamily="18" charset="0"/>
            </a:endParaRPr>
          </a:p>
          <a:p>
            <a:pPr marL="342900" lvl="0" indent="-342900">
              <a:spcBef>
                <a:spcPct val="20000"/>
              </a:spcBef>
            </a:pPr>
            <a:endParaRPr lang="ru-RU" dirty="0">
              <a:solidFill>
                <a:srgbClr val="002060"/>
              </a:solidFill>
              <a:latin typeface="Times New Roman" panose="02020603050405020304" pitchFamily="18" charset="0"/>
              <a:cs typeface="Times New Roman" panose="02020603050405020304" pitchFamily="18" charset="0"/>
            </a:endParaRPr>
          </a:p>
          <a:p>
            <a:pPr marL="342900" lvl="0" indent="-342900">
              <a:spcBef>
                <a:spcPct val="20000"/>
              </a:spcBef>
            </a:pPr>
            <a:endParaRPr lang="ru-RU" dirty="0">
              <a:solidFill>
                <a:srgbClr val="002060"/>
              </a:solidFill>
              <a:latin typeface="Times New Roman" panose="02020603050405020304" pitchFamily="18" charset="0"/>
              <a:cs typeface="Times New Roman" panose="02020603050405020304" pitchFamily="18" charset="0"/>
            </a:endParaRPr>
          </a:p>
          <a:p>
            <a:pPr marL="342900" lvl="0" indent="-342900">
              <a:spcBef>
                <a:spcPct val="20000"/>
              </a:spcBef>
            </a:pPr>
            <a:endParaRPr lang="ru-RU" dirty="0">
              <a:solidFill>
                <a:srgbClr val="002060"/>
              </a:solidFill>
              <a:latin typeface="Times New Roman" panose="02020603050405020304" pitchFamily="18" charset="0"/>
              <a:cs typeface="Times New Roman" panose="02020603050405020304" pitchFamily="18" charset="0"/>
            </a:endParaRPr>
          </a:p>
          <a:p>
            <a:pPr marL="342900" lvl="0" indent="-342900">
              <a:spcBef>
                <a:spcPct val="20000"/>
              </a:spcBef>
            </a:pPr>
            <a:r>
              <a:rPr lang="ru-RU" dirty="0">
                <a:solidFill>
                  <a:srgbClr val="002060"/>
                </a:solidFill>
                <a:latin typeface="Times New Roman" panose="02020603050405020304" pitchFamily="18" charset="0"/>
                <a:cs typeface="Times New Roman" panose="02020603050405020304" pitchFamily="18" charset="0"/>
              </a:rPr>
              <a:t>5</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«Покажи» </a:t>
            </a:r>
            <a:r>
              <a:rPr lang="ru-RU" dirty="0">
                <a:solidFill>
                  <a:srgbClr val="002060"/>
                </a:solidFill>
                <a:latin typeface="Times New Roman" panose="02020603050405020304" pitchFamily="18" charset="0"/>
                <a:cs typeface="Times New Roman" panose="02020603050405020304" pitchFamily="18" charset="0"/>
              </a:rPr>
              <a:t>Попросить малыша показать   -  не круг и не квадрат, не  синий и не толстый блок, не круглый и не красный </a:t>
            </a:r>
            <a:r>
              <a:rPr lang="ru-RU" dirty="0" err="1">
                <a:solidFill>
                  <a:srgbClr val="002060"/>
                </a:solidFill>
                <a:latin typeface="Times New Roman" panose="02020603050405020304" pitchFamily="18" charset="0"/>
                <a:cs typeface="Times New Roman" panose="02020603050405020304" pitchFamily="18" charset="0"/>
              </a:rPr>
              <a:t>ит.п</a:t>
            </a:r>
            <a:r>
              <a:rPr lang="ru-RU" dirty="0">
                <a:solidFill>
                  <a:srgbClr val="002060"/>
                </a:solidFill>
                <a:latin typeface="Times New Roman" panose="02020603050405020304" pitchFamily="18" charset="0"/>
                <a:cs typeface="Times New Roman" panose="02020603050405020304" pitchFamily="18" charset="0"/>
              </a:rPr>
              <a:t>..</a:t>
            </a:r>
          </a:p>
          <a:p>
            <a:pPr marL="342900" lvl="0" indent="-342900">
              <a:spcBef>
                <a:spcPct val="20000"/>
              </a:spcBef>
            </a:pPr>
            <a:r>
              <a:rPr lang="ru-RU" dirty="0">
                <a:solidFill>
                  <a:srgbClr val="002060"/>
                </a:solidFill>
                <a:latin typeface="Times New Roman" panose="02020603050405020304" pitchFamily="18" charset="0"/>
                <a:cs typeface="Times New Roman" panose="02020603050405020304" pitchFamily="18" charset="0"/>
              </a:rPr>
              <a:t>6</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«Угадай – ка» </a:t>
            </a:r>
            <a:r>
              <a:rPr lang="ru-RU" dirty="0">
                <a:solidFill>
                  <a:srgbClr val="002060"/>
                </a:solidFill>
                <a:latin typeface="Times New Roman" panose="02020603050405020304" pitchFamily="18" charset="0"/>
                <a:cs typeface="Times New Roman" panose="02020603050405020304" pitchFamily="18" charset="0"/>
              </a:rPr>
              <a:t>Спрячьте одну фигуру . Ребёнок должен угадать, какой именно блок спрятан, он задаёт наводящие вопросы, ответ на которые только «да» или «нет» Например:  ребёнок спрашивает эта фигура квадратная?. Нет. Вместе убирайте все квадратные формы. – Она красная? Нет. Убирает красные.</a:t>
            </a:r>
          </a:p>
        </p:txBody>
      </p:sp>
      <p:pic>
        <p:nvPicPr>
          <p:cNvPr id="5" name="Рисунок 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817879" y="3044282"/>
            <a:ext cx="2556239" cy="1315845"/>
          </a:xfrm>
          <a:prstGeom prst="rect">
            <a:avLst/>
          </a:prstGeom>
          <a:ln>
            <a:noFill/>
          </a:ln>
          <a:effectLst>
            <a:softEdge rad="112500"/>
          </a:effectLst>
        </p:spPr>
      </p:pic>
    </p:spTree>
    <p:extLst>
      <p:ext uri="{BB962C8B-B14F-4D97-AF65-F5344CB8AC3E}">
        <p14:creationId xmlns:p14="http://schemas.microsoft.com/office/powerpoint/2010/main" val="36589606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048" y="6411949"/>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94897"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309093" y="945019"/>
            <a:ext cx="11627349" cy="769441"/>
          </a:xfrm>
          <a:prstGeom prst="rect">
            <a:avLst/>
          </a:prstGeom>
        </p:spPr>
        <p:txBody>
          <a:bodyPr wrap="square">
            <a:spAutoFit/>
          </a:bodyPr>
          <a:lstStyle/>
          <a:p>
            <a:pPr marL="342900" lvl="0" indent="-342900">
              <a:spcBef>
                <a:spcPct val="20000"/>
              </a:spcBef>
            </a:pPr>
            <a:r>
              <a:rPr lang="ru-RU" sz="2200" i="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Накладывая цветные блоки на цветные изображения в альбоме,  ребенок будет в восторге от того, как под его руками плоскостные изображения превращаются в объемные. </a:t>
            </a:r>
          </a:p>
        </p:txBody>
      </p:sp>
      <p:pic>
        <p:nvPicPr>
          <p:cNvPr id="4" name="Рисунок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640933" y="1799405"/>
            <a:ext cx="4483062" cy="2355735"/>
          </a:xfrm>
          <a:prstGeom prst="rect">
            <a:avLst/>
          </a:prstGeom>
          <a:ln>
            <a:noFill/>
          </a:ln>
          <a:effectLst>
            <a:softEdge rad="112500"/>
          </a:effectLst>
        </p:spPr>
      </p:pic>
      <p:pic>
        <p:nvPicPr>
          <p:cNvPr id="5" name="Рисунок 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3662" y="1792262"/>
            <a:ext cx="1861806" cy="2673384"/>
          </a:xfrm>
          <a:prstGeom prst="rect">
            <a:avLst/>
          </a:prstGeom>
        </p:spPr>
      </p:pic>
      <p:pic>
        <p:nvPicPr>
          <p:cNvPr id="14" name="Рисунок 13"/>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138749" y="4098219"/>
            <a:ext cx="7850460" cy="2776653"/>
          </a:xfrm>
          <a:prstGeom prst="rect">
            <a:avLst/>
          </a:prstGeom>
          <a:ln>
            <a:noFill/>
          </a:ln>
          <a:effectLst>
            <a:softEdge rad="112500"/>
          </a:effectLst>
        </p:spPr>
      </p:pic>
      <p:pic>
        <p:nvPicPr>
          <p:cNvPr id="16" name="Рисунок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858016" y="1714460"/>
            <a:ext cx="2103857" cy="2879842"/>
          </a:xfrm>
          <a:prstGeom prst="rect">
            <a:avLst/>
          </a:prstGeom>
        </p:spPr>
      </p:pic>
      <p:pic>
        <p:nvPicPr>
          <p:cNvPr id="17" name="Рисунок 16"/>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1904" y="4543447"/>
            <a:ext cx="2046845" cy="1790700"/>
          </a:xfrm>
          <a:prstGeom prst="rect">
            <a:avLst/>
          </a:prstGeom>
          <a:ln>
            <a:noFill/>
          </a:ln>
          <a:effectLst>
            <a:softEdge rad="112500"/>
          </a:effectLst>
        </p:spPr>
      </p:pic>
      <p:pic>
        <p:nvPicPr>
          <p:cNvPr id="19" name="Рисунок 18"/>
          <p:cNvPicPr>
            <a:picLocks noChangeAspect="1"/>
          </p:cNvPicPr>
          <p:nvPr/>
        </p:nvPicPr>
        <p:blipFill>
          <a:blip r:embed="rId16">
            <a:extLst>
              <a:ext uri="{28A0092B-C50C-407E-A947-70E740481C1C}">
                <a14:useLocalDpi xmlns:a14="http://schemas.microsoft.com/office/drawing/2010/main"/>
              </a:ext>
            </a:extLst>
          </a:blip>
          <a:stretch>
            <a:fillRect/>
          </a:stretch>
        </p:blipFill>
        <p:spPr>
          <a:xfrm rot="5400000">
            <a:off x="8122697" y="2300186"/>
            <a:ext cx="1758595" cy="1408026"/>
          </a:xfrm>
          <a:prstGeom prst="rect">
            <a:avLst/>
          </a:prstGeom>
          <a:ln>
            <a:noFill/>
          </a:ln>
          <a:effectLst>
            <a:softEdge rad="112500"/>
          </a:effectLst>
        </p:spPr>
      </p:pic>
      <p:pic>
        <p:nvPicPr>
          <p:cNvPr id="20" name="Рисунок 19"/>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3814920" y="3669066"/>
            <a:ext cx="4249280" cy="702702"/>
          </a:xfrm>
          <a:prstGeom prst="rect">
            <a:avLst/>
          </a:prstGeom>
        </p:spPr>
      </p:pic>
      <p:pic>
        <p:nvPicPr>
          <p:cNvPr id="21" name="Рисунок 20"/>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9858017" y="4594302"/>
            <a:ext cx="2333983" cy="1790700"/>
          </a:xfrm>
          <a:prstGeom prst="rect">
            <a:avLst/>
          </a:prstGeom>
          <a:ln>
            <a:noFill/>
          </a:ln>
          <a:effectLst>
            <a:softEdge rad="112500"/>
          </a:effectLst>
        </p:spPr>
      </p:pic>
      <p:pic>
        <p:nvPicPr>
          <p:cNvPr id="22" name="Рисунок 21"/>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2319454" y="2083766"/>
            <a:ext cx="1142731" cy="1698061"/>
          </a:xfrm>
          <a:prstGeom prst="rect">
            <a:avLst/>
          </a:prstGeom>
          <a:ln>
            <a:noFill/>
          </a:ln>
          <a:effectLst>
            <a:softEdge rad="112500"/>
          </a:effectLst>
        </p:spPr>
      </p:pic>
    </p:spTree>
    <p:extLst>
      <p:ext uri="{BB962C8B-B14F-4D97-AF65-F5344CB8AC3E}">
        <p14:creationId xmlns:p14="http://schemas.microsoft.com/office/powerpoint/2010/main" val="28942410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178420" y="962854"/>
            <a:ext cx="8965580" cy="369332"/>
          </a:xfrm>
          <a:prstGeom prst="rect">
            <a:avLst/>
          </a:prstGeom>
        </p:spPr>
        <p:txBody>
          <a:bodyPr wrap="square">
            <a:spAutoFit/>
          </a:bodyPr>
          <a:lstStyle/>
          <a:p>
            <a:pPr marL="342900" lvl="0" indent="-342900" fontAlgn="base">
              <a:spcBef>
                <a:spcPct val="20000"/>
              </a:spcBef>
            </a:pPr>
            <a:r>
              <a:rPr lang="ru-RU"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7.«Найди такую же фигуру».</a:t>
            </a:r>
          </a:p>
        </p:txBody>
      </p:sp>
      <p:pic>
        <p:nvPicPr>
          <p:cNvPr id="3" name="Рисунок 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482567" y="1444997"/>
            <a:ext cx="3450635" cy="846481"/>
          </a:xfrm>
          <a:prstGeom prst="rect">
            <a:avLst/>
          </a:prstGeom>
          <a:ln>
            <a:noFill/>
          </a:ln>
          <a:effectLst>
            <a:softEdge rad="112500"/>
          </a:effectLst>
        </p:spPr>
      </p:pic>
      <p:pic>
        <p:nvPicPr>
          <p:cNvPr id="4" name="Рисунок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486400" y="962854"/>
            <a:ext cx="3579542" cy="1909696"/>
          </a:xfrm>
          <a:prstGeom prst="rect">
            <a:avLst/>
          </a:prstGeom>
          <a:ln>
            <a:noFill/>
          </a:ln>
          <a:effectLst>
            <a:softEdge rad="112500"/>
          </a:effectLst>
        </p:spPr>
      </p:pic>
      <p:sp>
        <p:nvSpPr>
          <p:cNvPr id="5" name="Прямоугольник 4"/>
          <p:cNvSpPr/>
          <p:nvPr/>
        </p:nvSpPr>
        <p:spPr>
          <a:xfrm>
            <a:off x="178420" y="2587083"/>
            <a:ext cx="11285034" cy="1107996"/>
          </a:xfrm>
          <a:prstGeom prst="rect">
            <a:avLst/>
          </a:prstGeom>
        </p:spPr>
        <p:txBody>
          <a:bodyPr wrap="square">
            <a:spAutoFit/>
          </a:bodyPr>
          <a:lstStyle/>
          <a:p>
            <a:pPr lvl="0" fontAlgn="base"/>
            <a:endPar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fontAlgn="base"/>
            <a:r>
              <a:rPr lang="ru-RU"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8.«Найди пару». </a:t>
            </a:r>
            <a:r>
              <a:rPr lang="ru-RU" sz="22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Каждой большой фигуре нужно найти в пару маленькую </a:t>
            </a:r>
            <a:r>
              <a:rPr lang="ru-RU" sz="2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2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690245" y="3380414"/>
            <a:ext cx="3562143" cy="1587035"/>
          </a:xfrm>
          <a:prstGeom prst="rect">
            <a:avLst/>
          </a:prstGeom>
          <a:ln>
            <a:noFill/>
          </a:ln>
          <a:effectLst>
            <a:softEdge rad="112500"/>
          </a:effectLst>
        </p:spPr>
      </p:pic>
      <p:pic>
        <p:nvPicPr>
          <p:cNvPr id="16" name="Рисунок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451368" y="3408611"/>
            <a:ext cx="3076026" cy="1686516"/>
          </a:xfrm>
          <a:prstGeom prst="rect">
            <a:avLst/>
          </a:prstGeom>
          <a:ln>
            <a:noFill/>
          </a:ln>
          <a:effectLst>
            <a:softEdge rad="112500"/>
          </a:effectLst>
        </p:spPr>
      </p:pic>
      <p:sp>
        <p:nvSpPr>
          <p:cNvPr id="17" name="Прямоугольник 16"/>
          <p:cNvSpPr/>
          <p:nvPr/>
        </p:nvSpPr>
        <p:spPr>
          <a:xfrm>
            <a:off x="178420" y="5139579"/>
            <a:ext cx="11853745" cy="1852815"/>
          </a:xfrm>
          <a:prstGeom prst="rect">
            <a:avLst/>
          </a:prstGeom>
        </p:spPr>
        <p:txBody>
          <a:bodyPr wrap="square">
            <a:spAutoFit/>
          </a:bodyPr>
          <a:lstStyle/>
          <a:p>
            <a:pPr marL="342900" lvl="0" indent="-342900">
              <a:spcBef>
                <a:spcPct val="20000"/>
              </a:spcBef>
            </a:pPr>
            <a:r>
              <a:rPr lang="ru-RU"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9.«Третий лишний». </a:t>
            </a:r>
            <a:r>
              <a:rPr lang="ru-RU" sz="22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картонку выкладываются 3 фигурки. Две можно объединить по какому-то свойству, одна – лишняя</a:t>
            </a:r>
            <a:r>
              <a:rPr lang="ru-RU" sz="2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lvl="0" indent="-342900">
              <a:spcBef>
                <a:spcPct val="20000"/>
              </a:spcBef>
            </a:pPr>
            <a:r>
              <a:rPr lang="ru-RU" sz="3200" dirty="0">
                <a:solidFill>
                  <a:prstClr val="black"/>
                </a:solidFill>
                <a:latin typeface="Calibri"/>
              </a:rPr>
              <a:t/>
            </a:r>
            <a:br>
              <a:rPr lang="ru-RU" sz="3200" dirty="0">
                <a:solidFill>
                  <a:prstClr val="black"/>
                </a:solidFill>
                <a:latin typeface="Calibri"/>
              </a:rPr>
            </a:br>
            <a:endParaRPr lang="ru-RU" sz="3200" dirty="0">
              <a:solidFill>
                <a:prstClr val="black"/>
              </a:solidFill>
              <a:latin typeface="Calibri"/>
            </a:endParaRPr>
          </a:p>
        </p:txBody>
      </p:sp>
      <p:pic>
        <p:nvPicPr>
          <p:cNvPr id="18" name="Рисунок 17"/>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937968" y="5548941"/>
            <a:ext cx="3430113" cy="863008"/>
          </a:xfrm>
          <a:prstGeom prst="rect">
            <a:avLst/>
          </a:prstGeom>
          <a:ln>
            <a:noFill/>
          </a:ln>
          <a:effectLst>
            <a:softEdge rad="112500"/>
          </a:effectLst>
        </p:spPr>
      </p:pic>
    </p:spTree>
    <p:extLst>
      <p:ext uri="{BB962C8B-B14F-4D97-AF65-F5344CB8AC3E}">
        <p14:creationId xmlns:p14="http://schemas.microsoft.com/office/powerpoint/2010/main" val="35834333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1296" y="4589154"/>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017" y="5791628"/>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23033" y="5865540"/>
            <a:ext cx="3259874" cy="847492"/>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122663" y="945020"/>
            <a:ext cx="11619571" cy="677108"/>
          </a:xfrm>
          <a:prstGeom prst="rect">
            <a:avLst/>
          </a:prstGeom>
        </p:spPr>
        <p:txBody>
          <a:bodyPr wrap="square">
            <a:spAutoFit/>
          </a:bodyPr>
          <a:lstStyle/>
          <a:p>
            <a:pPr lvl="0"/>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.«Найди свой домик»</a:t>
            </a: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нужно выбрать все фигуры, соответствующие заданному свойству.</a:t>
            </a:r>
          </a:p>
          <a:p>
            <a:pPr lvl="0"/>
            <a:endParaRPr kumimoji="0" lang="ru-RU" sz="1800" b="0" i="0" u="none" strike="noStrike" kern="0" cap="none" spc="0" normalizeH="0" baseline="0" noProof="0" dirty="0">
              <a:ln>
                <a:noFill/>
              </a:ln>
              <a:solidFill>
                <a:sysClr val="windowText" lastClr="000000"/>
              </a:solidFill>
              <a:effectLst/>
              <a:uLnTx/>
              <a:uFillTx/>
            </a:endParaRPr>
          </a:p>
        </p:txBody>
      </p:sp>
      <p:pic>
        <p:nvPicPr>
          <p:cNvPr id="3" name="Рисунок 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233073" y="1298963"/>
            <a:ext cx="4871126" cy="2407915"/>
          </a:xfrm>
          <a:prstGeom prst="rect">
            <a:avLst/>
          </a:prstGeom>
          <a:ln>
            <a:noFill/>
          </a:ln>
          <a:effectLst>
            <a:softEdge rad="112500"/>
          </a:effectLst>
        </p:spPr>
      </p:pic>
      <p:sp>
        <p:nvSpPr>
          <p:cNvPr id="4" name="Прямоугольник 3"/>
          <p:cNvSpPr/>
          <p:nvPr/>
        </p:nvSpPr>
        <p:spPr>
          <a:xfrm>
            <a:off x="122663" y="3706878"/>
            <a:ext cx="8500503" cy="400110"/>
          </a:xfrm>
          <a:prstGeom prst="rect">
            <a:avLst/>
          </a:prstGeom>
        </p:spPr>
        <p:txBody>
          <a:bodyPr wrap="square">
            <a:spAutoFit/>
          </a:bodyPr>
          <a:lstStyle/>
          <a:p>
            <a:pPr lvl="0" algn="just">
              <a:spcBef>
                <a:spcPts val="600"/>
              </a:spcBef>
              <a:buClr>
                <a:srgbClr val="B13F9A"/>
              </a:buClr>
              <a:buSzPct val="73000"/>
            </a:pPr>
            <a:r>
              <a:rPr lang="ru-RU" sz="2000" b="1" i="1" dirty="0">
                <a:solidFill>
                  <a:srgbClr val="002060"/>
                </a:solidFill>
                <a:effectLst>
                  <a:outerShdw blurRad="38100" dist="38100" dir="2700000" algn="tl">
                    <a:srgbClr val="000000">
                      <a:alpha val="43137"/>
                    </a:srgbClr>
                  </a:outerShdw>
                </a:effectLst>
                <a:latin typeface="Calibri" panose="020F0502020204030204" pitchFamily="34" charset="0"/>
              </a:rPr>
              <a:t>11.«Отгадай, какая у меня фигурка»</a:t>
            </a:r>
          </a:p>
        </p:txBody>
      </p:sp>
      <p:pic>
        <p:nvPicPr>
          <p:cNvPr id="14" name="Рисунок 1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372914" y="3706878"/>
            <a:ext cx="4527394" cy="2766185"/>
          </a:xfrm>
          <a:prstGeom prst="rect">
            <a:avLst/>
          </a:prstGeom>
          <a:ln>
            <a:noFill/>
          </a:ln>
          <a:effectLst>
            <a:softEdge rad="112500"/>
          </a:effectLst>
        </p:spPr>
      </p:pic>
      <p:pic>
        <p:nvPicPr>
          <p:cNvPr id="16" name="Рисунок 15"/>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8744961" y="1420212"/>
            <a:ext cx="2881869" cy="3817943"/>
          </a:xfrm>
          <a:prstGeom prst="rect">
            <a:avLst/>
          </a:prstGeom>
          <a:ln>
            <a:noFill/>
          </a:ln>
          <a:effectLst>
            <a:softEdge rad="112500"/>
          </a:effectLst>
        </p:spPr>
      </p:pic>
    </p:spTree>
    <p:extLst>
      <p:ext uri="{BB962C8B-B14F-4D97-AF65-F5344CB8AC3E}">
        <p14:creationId xmlns:p14="http://schemas.microsoft.com/office/powerpoint/2010/main" val="42473549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7567" y="6251574"/>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50256" y="6224079"/>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316418"/>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pic>
        <p:nvPicPr>
          <p:cNvPr id="2" name="Рисунок 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450256" y="763999"/>
            <a:ext cx="4226312" cy="3105474"/>
          </a:xfrm>
          <a:prstGeom prst="rect">
            <a:avLst/>
          </a:prstGeom>
          <a:ln>
            <a:noFill/>
          </a:ln>
          <a:effectLst>
            <a:softEdge rad="112500"/>
          </a:effectLst>
        </p:spPr>
      </p:pic>
      <p:pic>
        <p:nvPicPr>
          <p:cNvPr id="3" name="Рисунок 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89569" y="3214679"/>
            <a:ext cx="4516246" cy="2956773"/>
          </a:xfrm>
          <a:prstGeom prst="rect">
            <a:avLst/>
          </a:prstGeom>
          <a:ln>
            <a:noFill/>
          </a:ln>
          <a:effectLst>
            <a:softEdge rad="112500"/>
          </a:effectLst>
        </p:spPr>
      </p:pic>
      <p:pic>
        <p:nvPicPr>
          <p:cNvPr id="4" name="Рисунок 3"/>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986859" y="3359645"/>
            <a:ext cx="4085983" cy="2956773"/>
          </a:xfrm>
          <a:prstGeom prst="rect">
            <a:avLst/>
          </a:prstGeom>
          <a:ln>
            <a:noFill/>
          </a:ln>
          <a:effectLst>
            <a:softEdge rad="112500"/>
          </a:effectLst>
        </p:spPr>
      </p:pic>
      <p:pic>
        <p:nvPicPr>
          <p:cNvPr id="5" name="Рисунок 4"/>
          <p:cNvPicPr>
            <a:picLocks noChangeAspect="1"/>
          </p:cNvPicPr>
          <p:nvPr/>
        </p:nvPicPr>
        <p:blipFill>
          <a:blip r:embed="rId14"/>
          <a:stretch>
            <a:fillRect/>
          </a:stretch>
        </p:blipFill>
        <p:spPr>
          <a:xfrm>
            <a:off x="8763025" y="962854"/>
            <a:ext cx="3216253" cy="2301260"/>
          </a:xfrm>
          <a:prstGeom prst="rect">
            <a:avLst/>
          </a:prstGeom>
          <a:ln>
            <a:noFill/>
          </a:ln>
          <a:effectLst>
            <a:softEdge rad="112500"/>
          </a:effectLst>
        </p:spPr>
      </p:pic>
      <p:pic>
        <p:nvPicPr>
          <p:cNvPr id="16" name="Рисунок 15"/>
          <p:cNvPicPr>
            <a:picLocks noChangeAspect="1"/>
          </p:cNvPicPr>
          <p:nvPr/>
        </p:nvPicPr>
        <p:blipFill>
          <a:blip r:embed="rId15"/>
          <a:stretch>
            <a:fillRect/>
          </a:stretch>
        </p:blipFill>
        <p:spPr>
          <a:xfrm>
            <a:off x="786121" y="1039037"/>
            <a:ext cx="3161411" cy="2081623"/>
          </a:xfrm>
          <a:prstGeom prst="rect">
            <a:avLst/>
          </a:prstGeom>
          <a:ln>
            <a:noFill/>
          </a:ln>
          <a:effectLst>
            <a:softEdge rad="112500"/>
          </a:effectLst>
        </p:spPr>
      </p:pic>
      <p:sp>
        <p:nvSpPr>
          <p:cNvPr id="17" name="Прямоугольник 16"/>
          <p:cNvSpPr/>
          <p:nvPr/>
        </p:nvSpPr>
        <p:spPr>
          <a:xfrm>
            <a:off x="4215161" y="3869472"/>
            <a:ext cx="4461407" cy="2031325"/>
          </a:xfrm>
          <a:prstGeom prst="rect">
            <a:avLst/>
          </a:prstGeom>
        </p:spPr>
        <p:txBody>
          <a:bodyPr wrap="square">
            <a:spAutoFit/>
          </a:bodyPr>
          <a:lstStyle/>
          <a:p>
            <a:r>
              <a:rPr lang="ru-RU" b="1" i="1">
                <a:solidFill>
                  <a:srgbClr val="7030A0"/>
                </a:solidFill>
                <a:effectLst>
                  <a:outerShdw blurRad="38100" dist="38100" dir="2700000" algn="tl">
                    <a:srgbClr val="000000">
                      <a:alpha val="43137"/>
                    </a:srgbClr>
                  </a:outerShdw>
                </a:effectLst>
                <a:latin typeface="Roboto"/>
              </a:rPr>
              <a:t>Игровые упражнения </a:t>
            </a:r>
            <a:r>
              <a:rPr lang="ru-RU" b="1" i="1" err="1">
                <a:solidFill>
                  <a:srgbClr val="7030A0"/>
                </a:solidFill>
                <a:effectLst>
                  <a:outerShdw blurRad="38100" dist="38100" dir="2700000" algn="tl">
                    <a:srgbClr val="000000">
                      <a:alpha val="43137"/>
                    </a:srgbClr>
                  </a:outerShdw>
                </a:effectLst>
                <a:latin typeface="Roboto"/>
              </a:rPr>
              <a:t>Удивляек</a:t>
            </a:r>
            <a:r>
              <a:rPr lang="ru-RU" b="1" i="1">
                <a:solidFill>
                  <a:srgbClr val="7030A0"/>
                </a:solidFill>
                <a:effectLst>
                  <a:outerShdw blurRad="38100" dist="38100" dir="2700000" algn="tl">
                    <a:srgbClr val="000000">
                      <a:alpha val="43137"/>
                    </a:srgbClr>
                  </a:outerShdw>
                </a:effectLst>
                <a:latin typeface="Roboto"/>
              </a:rPr>
              <a:t> </a:t>
            </a:r>
            <a:r>
              <a:rPr lang="ru-RU" i="1">
                <a:solidFill>
                  <a:srgbClr val="002060"/>
                </a:solidFill>
                <a:effectLst>
                  <a:outerShdw blurRad="38100" dist="38100" dir="2700000" algn="tl">
                    <a:srgbClr val="000000">
                      <a:alpha val="43137"/>
                    </a:srgbClr>
                  </a:outerShdw>
                </a:effectLst>
                <a:latin typeface="Roboto"/>
              </a:rPr>
              <a:t>Расширяют конструктивные навыки детей, знакомят их со счетом, нумерацией, а также способствует развитию зрительной памяти и внимания. И как все </a:t>
            </a:r>
            <a:r>
              <a:rPr lang="ru-RU" i="1" err="1">
                <a:solidFill>
                  <a:srgbClr val="002060"/>
                </a:solidFill>
                <a:effectLst>
                  <a:outerShdw blurRad="38100" dist="38100" dir="2700000" algn="tl">
                    <a:srgbClr val="000000">
                      <a:alpha val="43137"/>
                    </a:srgbClr>
                  </a:outerShdw>
                </a:effectLst>
                <a:latin typeface="Roboto"/>
              </a:rPr>
              <a:t>Удивляйки</a:t>
            </a:r>
            <a:r>
              <a:rPr lang="ru-RU" i="1">
                <a:solidFill>
                  <a:srgbClr val="002060"/>
                </a:solidFill>
                <a:effectLst>
                  <a:outerShdw blurRad="38100" dist="38100" dir="2700000" algn="tl">
                    <a:srgbClr val="000000">
                      <a:alpha val="43137"/>
                    </a:srgbClr>
                  </a:outerShdw>
                </a:effectLst>
                <a:latin typeface="Roboto"/>
              </a:rPr>
              <a:t>, содействует развитию речи. </a:t>
            </a:r>
            <a:endParaRPr lang="ru-RU" i="1">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55845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099717"/>
            <a:ext cx="4048095" cy="914399"/>
          </a:xfrm>
          <a:prstGeom prst="rect">
            <a:avLst/>
          </a:prstGeom>
        </p:spPr>
      </p:pic>
      <p:pic>
        <p:nvPicPr>
          <p:cNvPr id="7" name="Рисунок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53655" y="6099716"/>
            <a:ext cx="4048095" cy="914399"/>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43906" y="6099717"/>
            <a:ext cx="4048095" cy="91440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7545" y="-7162"/>
            <a:ext cx="9896909" cy="1509712"/>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09564" y="104899"/>
            <a:ext cx="1605776" cy="787199"/>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88372"/>
            <a:ext cx="698298" cy="939534"/>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69465" y="0"/>
            <a:ext cx="820999" cy="945019"/>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a:ext>
            </a:extLst>
          </a:blip>
          <a:stretch>
            <a:fillRect/>
          </a:stretch>
        </p:blipFill>
        <p:spPr>
          <a:xfrm rot="18974713">
            <a:off x="4567886" y="-6890"/>
            <a:ext cx="679534" cy="652329"/>
          </a:xfrm>
          <a:prstGeom prst="rect">
            <a:avLst/>
          </a:prstGeom>
          <a:ln>
            <a:noFill/>
          </a:ln>
          <a:effectLst>
            <a:softEdge rad="112500"/>
          </a:effectLst>
        </p:spPr>
      </p:pic>
      <p:pic>
        <p:nvPicPr>
          <p:cNvPr id="15" name="Рисунок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52383" y="35464"/>
            <a:ext cx="777746" cy="659322"/>
          </a:xfrm>
          <a:prstGeom prst="rect">
            <a:avLst/>
          </a:prstGeom>
          <a:ln>
            <a:noFill/>
          </a:ln>
          <a:effectLst>
            <a:softEdge rad="112500"/>
          </a:effectLst>
        </p:spPr>
      </p:pic>
      <p:sp>
        <p:nvSpPr>
          <p:cNvPr id="3" name="Объект 2"/>
          <p:cNvSpPr>
            <a:spLocks noGrp="1"/>
          </p:cNvSpPr>
          <p:nvPr>
            <p:ph idx="1"/>
          </p:nvPr>
        </p:nvSpPr>
        <p:spPr>
          <a:xfrm>
            <a:off x="1147545" y="987645"/>
            <a:ext cx="10078643" cy="4778952"/>
          </a:xfrm>
        </p:spPr>
        <p:txBody>
          <a:bodyPr>
            <a:normAutofit/>
          </a:bodyPr>
          <a:lstStyle/>
          <a:p>
            <a:r>
              <a:rPr lang="ru-RU" sz="3200" b="1" i="1">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«Без игры нет, и не может быть полноценного умственного развития. Игра – это огромное светлое окно, через которое в духовный мир ребёнка вливается живительный поток представлений, понятий. Игра – это искра зажигающая огонёк пытливости любознательности».</a:t>
            </a:r>
            <a:br>
              <a:rPr lang="ru-RU" sz="3200" b="1" i="1">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ru-RU" sz="3200" b="1" i="1">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В. А. Сухомлинский</a:t>
            </a:r>
            <a:br>
              <a:rPr lang="ru-RU" sz="3200" b="1" i="1">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endParaRPr lang="ru-RU" sz="2400" b="1">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56962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5558" y="6193917"/>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1028" y="6255834"/>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127676"/>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100361" y="1014099"/>
            <a:ext cx="11965259" cy="2376035"/>
          </a:xfrm>
          <a:prstGeom prst="rect">
            <a:avLst/>
          </a:prstGeom>
        </p:spPr>
        <p:txBody>
          <a:bodyPr wrap="square">
            <a:spAutoFit/>
          </a:bodyPr>
          <a:lstStyle/>
          <a:p>
            <a:pPr marL="342900" lvl="0" indent="-342900">
              <a:spcBef>
                <a:spcPct val="20000"/>
              </a:spcBef>
            </a:pPr>
            <a:r>
              <a:rPr lang="ru-RU" sz="3200" b="1" i="1" dirty="0">
                <a:solidFill>
                  <a:srgbClr val="7030A0"/>
                </a:solidFill>
                <a:effectLst>
                  <a:outerShdw blurRad="38100" dist="38100" dir="2700000" algn="tl">
                    <a:srgbClr val="000000">
                      <a:alpha val="43137"/>
                    </a:srgbClr>
                  </a:outerShdw>
                </a:effectLst>
                <a:latin typeface="Calibri"/>
              </a:rPr>
              <a:t>                           </a:t>
            </a:r>
            <a:r>
              <a:rPr lang="ru-RU" sz="2800" b="1" i="1" dirty="0">
                <a:solidFill>
                  <a:srgbClr val="7030A0"/>
                </a:solidFill>
                <a:effectLst>
                  <a:outerShdw blurRad="38100" dist="38100" dir="2700000" algn="tl">
                    <a:srgbClr val="000000">
                      <a:alpha val="43137"/>
                    </a:srgbClr>
                  </a:outerShdw>
                </a:effectLst>
                <a:latin typeface="Calibri"/>
              </a:rPr>
              <a:t>Игры с детьми старшего возраста</a:t>
            </a:r>
          </a:p>
          <a:p>
            <a:pPr marL="342900" lvl="0" indent="-342900">
              <a:spcBef>
                <a:spcPct val="20000"/>
              </a:spcBef>
            </a:pPr>
            <a:r>
              <a:rPr lang="ru-RU" sz="3200" dirty="0">
                <a:solidFill>
                  <a:prstClr val="black"/>
                </a:solidFill>
                <a:latin typeface="Calibri"/>
              </a:rPr>
              <a:t> </a:t>
            </a:r>
            <a:r>
              <a:rPr lang="ru-RU" sz="2600" i="1" dirty="0" err="1">
                <a:solidFill>
                  <a:srgbClr val="002060"/>
                </a:solidFill>
                <a:latin typeface="Times New Roman" panose="02020603050405020304" pitchFamily="18" charset="0"/>
                <a:cs typeface="Times New Roman" panose="02020603050405020304" pitchFamily="18" charset="0"/>
              </a:rPr>
              <a:t>Золтан</a:t>
            </a:r>
            <a:r>
              <a:rPr lang="ru-RU" sz="2600" i="1" dirty="0">
                <a:solidFill>
                  <a:srgbClr val="002060"/>
                </a:solidFill>
                <a:latin typeface="Times New Roman" panose="02020603050405020304" pitchFamily="18" charset="0"/>
                <a:cs typeface="Times New Roman" panose="02020603050405020304" pitchFamily="18" charset="0"/>
              </a:rPr>
              <a:t> </a:t>
            </a:r>
            <a:r>
              <a:rPr lang="ru-RU" sz="2600" i="1" dirty="0" err="1">
                <a:solidFill>
                  <a:srgbClr val="002060"/>
                </a:solidFill>
                <a:latin typeface="Times New Roman" panose="02020603050405020304" pitchFamily="18" charset="0"/>
                <a:cs typeface="Times New Roman" panose="02020603050405020304" pitchFamily="18" charset="0"/>
              </a:rPr>
              <a:t>Дьенеш</a:t>
            </a:r>
            <a:r>
              <a:rPr lang="ru-RU" sz="2600" i="1" dirty="0">
                <a:solidFill>
                  <a:srgbClr val="002060"/>
                </a:solidFill>
                <a:latin typeface="Times New Roman" panose="02020603050405020304" pitchFamily="18" charset="0"/>
                <a:cs typeface="Times New Roman" panose="02020603050405020304" pitchFamily="18" charset="0"/>
              </a:rPr>
              <a:t> разработал логические игры с обручами, которые отлично развивают у детей способность логически мыслить и ориентироваться в пространстве. Перед игрой нужно объяснить ребенку  основную терминологию – «внутри» и «вне» обруча.</a:t>
            </a:r>
          </a:p>
        </p:txBody>
      </p:sp>
      <p:pic>
        <p:nvPicPr>
          <p:cNvPr id="14" name="Picture 2" descr="DSCF5939"/>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728546" y="3742112"/>
            <a:ext cx="2720898" cy="1882220"/>
          </a:xfrm>
          <a:prstGeom prst="rect">
            <a:avLst/>
          </a:prstGeom>
          <a:ln>
            <a:noFill/>
          </a:ln>
          <a:effectLst>
            <a:softEdge rad="112500"/>
          </a:effectLst>
        </p:spPr>
      </p:pic>
      <p:pic>
        <p:nvPicPr>
          <p:cNvPr id="3" name="Рисунок 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665748" y="3367995"/>
            <a:ext cx="3278459" cy="1951300"/>
          </a:xfrm>
          <a:prstGeom prst="rect">
            <a:avLst/>
          </a:prstGeom>
          <a:ln>
            <a:noFill/>
          </a:ln>
          <a:effectLst>
            <a:softEdge rad="112500"/>
          </a:effectLst>
        </p:spPr>
      </p:pic>
      <p:pic>
        <p:nvPicPr>
          <p:cNvPr id="4" name="Рисунок 3"/>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8888401" y="3673032"/>
            <a:ext cx="2587755" cy="1951300"/>
          </a:xfrm>
          <a:prstGeom prst="rect">
            <a:avLst/>
          </a:prstGeom>
          <a:ln>
            <a:noFill/>
          </a:ln>
          <a:effectLst>
            <a:softEdge rad="112500"/>
          </a:effectLst>
        </p:spPr>
      </p:pic>
    </p:spTree>
    <p:extLst>
      <p:ext uri="{BB962C8B-B14F-4D97-AF65-F5344CB8AC3E}">
        <p14:creationId xmlns:p14="http://schemas.microsoft.com/office/powerpoint/2010/main" val="20536917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189571" y="962854"/>
            <a:ext cx="11831444" cy="3428631"/>
          </a:xfrm>
          <a:prstGeom prst="rect">
            <a:avLst/>
          </a:prstGeom>
        </p:spPr>
        <p:txBody>
          <a:bodyPr wrap="square">
            <a:spAutoFit/>
          </a:bodyPr>
          <a:lstStyle/>
          <a:p>
            <a:pPr lvl="0">
              <a:spcBef>
                <a:spcPct val="0"/>
              </a:spcBef>
              <a:spcAft>
                <a:spcPct val="0"/>
              </a:spcAft>
              <a:defRPr/>
            </a:pPr>
            <a:r>
              <a:rPr lang="ru-RU" b="1" i="1"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1.Игра«Рыбки в пруду»</a:t>
            </a:r>
          </a:p>
          <a:p>
            <a:pPr lvl="0">
              <a:spcBef>
                <a:spcPct val="0"/>
              </a:spcBef>
              <a:spcAft>
                <a:spcPct val="0"/>
              </a:spcAft>
              <a:defRPr/>
            </a:pPr>
            <a:r>
              <a:rPr lang="ru-RU" sz="2000" b="1" i="1"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i="1" kern="0" dirty="0">
                <a:solidFill>
                  <a:srgbClr val="002060"/>
                </a:solidFill>
                <a:latin typeface="Times New Roman" panose="02020603050405020304" pitchFamily="18" charset="0"/>
                <a:cs typeface="Times New Roman" panose="02020603050405020304" pitchFamily="18" charset="0"/>
              </a:rPr>
              <a:t>Договоритесь с ребенком, что все большие  (маленькие, желтые, красные и т.д.) блоки – это рыбки, их нужно «запустить в пруд» (в обруч). </a:t>
            </a:r>
            <a:endParaRPr lang="ru-RU" i="1" kern="0" dirty="0">
              <a:solidFill>
                <a:srgbClr val="002060"/>
              </a:solidFill>
            </a:endParaRPr>
          </a:p>
          <a:p>
            <a:pPr marL="342900" lvl="0" indent="-342900">
              <a:spcBef>
                <a:spcPct val="20000"/>
              </a:spcBef>
            </a:pPr>
            <a:endPar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spcBef>
                <a:spcPct val="20000"/>
              </a:spcBef>
            </a:pP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2.Игра  «Печенье для Мальвины и Буратино»</a:t>
            </a:r>
          </a:p>
          <a:p>
            <a:pPr marL="342900" lvl="0" indent="-342900">
              <a:spcBef>
                <a:spcPct val="20000"/>
              </a:spcBef>
            </a:pPr>
            <a:r>
              <a:rPr lang="ru-RU" sz="2400" dirty="0">
                <a:solidFill>
                  <a:srgbClr val="002060"/>
                </a:solidFill>
                <a:latin typeface="Times New Roman" panose="02020603050405020304" pitchFamily="18" charset="0"/>
                <a:cs typeface="Times New Roman" panose="02020603050405020304" pitchFamily="18" charset="0"/>
              </a:rPr>
              <a:t>      </a:t>
            </a:r>
            <a:r>
              <a:rPr lang="ru-RU" sz="2400" i="1" dirty="0">
                <a:solidFill>
                  <a:srgbClr val="002060"/>
                </a:solidFill>
                <a:latin typeface="Times New Roman" panose="02020603050405020304" pitchFamily="18" charset="0"/>
                <a:cs typeface="Times New Roman" panose="02020603050405020304" pitchFamily="18" charset="0"/>
              </a:rPr>
              <a:t>Для игры приготовьте логические блоки и обручи, отличающиеся цветом (красный и синий). Разместите на твердой поверхности обручи, чтобы они имели общую часть после пересечения. Детям предлагается разделить печенье (блоки) между Мальвиной и Буратино. У Мальвины  - все круглые, а у Буратино - все красные. </a:t>
            </a:r>
          </a:p>
        </p:txBody>
      </p:sp>
      <p:sp>
        <p:nvSpPr>
          <p:cNvPr id="3" name="Прямоугольник 2"/>
          <p:cNvSpPr/>
          <p:nvPr/>
        </p:nvSpPr>
        <p:spPr>
          <a:xfrm>
            <a:off x="189571" y="3166946"/>
            <a:ext cx="11530361" cy="2677656"/>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ru-RU" sz="28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ct val="0"/>
              </a:spcBef>
              <a:spcAft>
                <a:spcPct val="0"/>
              </a:spcAft>
              <a:buClrTx/>
              <a:buSzTx/>
              <a:buFontTx/>
              <a:buNone/>
              <a:defRPr/>
            </a:pPr>
            <a:endParaRPr kumimoji="0" lang="ru-RU" sz="28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ct val="0"/>
              </a:spcBef>
              <a:spcAft>
                <a:spcPct val="0"/>
              </a:spcAft>
              <a:buClrTx/>
              <a:buSzTx/>
              <a:buFontTx/>
              <a:buNone/>
              <a:defRPr/>
            </a:pPr>
            <a:endParaRPr lang="ru-RU" sz="2800" i="1" kern="0" dirty="0">
              <a:solidFill>
                <a:srgbClr val="002060"/>
              </a:solidFill>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ct val="0"/>
              </a:spcBef>
              <a:spcAft>
                <a:spcPct val="0"/>
              </a:spcAft>
              <a:buClrTx/>
              <a:buSzTx/>
              <a:buFontTx/>
              <a:buNone/>
              <a:defRPr/>
            </a:pPr>
            <a:r>
              <a:rPr kumimoji="0" lang="ru-RU" sz="28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Игры с обручами помогают малышам развивать внимание, память, образное мышление, обучают операциям синтеза и анализа, также мы ненавязчиво  подводим детей  к изучению математики и информатики </a:t>
            </a:r>
            <a:endParaRPr kumimoji="0" lang="ru-RU" sz="1600" b="0" i="1" u="none" strike="noStrike" kern="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39274930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167268" y="962854"/>
            <a:ext cx="11920654" cy="1600438"/>
          </a:xfrm>
          <a:prstGeom prst="rect">
            <a:avLst/>
          </a:prstGeom>
        </p:spPr>
        <p:txBody>
          <a:bodyPr wrap="square">
            <a:spAutoFit/>
          </a:bodyPr>
          <a:lstStyle/>
          <a:p>
            <a:pPr lvl="0"/>
            <a:r>
              <a:rPr lang="ru-RU" b="1" dirty="0">
                <a:solidFill>
                  <a:srgbClr val="002060"/>
                </a:solidFill>
                <a:effectLst>
                  <a:outerShdw blurRad="38100" dist="38100" dir="2700000" algn="tl">
                    <a:srgbClr val="000000">
                      <a:alpha val="43137"/>
                    </a:srgbClr>
                  </a:outerShdw>
                </a:effectLst>
              </a:rPr>
              <a:t>3.Игра «Этажи» </a:t>
            </a:r>
          </a:p>
          <a:p>
            <a:pPr lvl="0"/>
            <a:r>
              <a:rPr lang="ru-RU" sz="2000" i="1" dirty="0">
                <a:solidFill>
                  <a:srgbClr val="002060"/>
                </a:solidFill>
                <a:latin typeface="Times New Roman" panose="02020603050405020304" pitchFamily="18" charset="0"/>
                <a:cs typeface="Times New Roman" panose="02020603050405020304" pitchFamily="18" charset="0"/>
              </a:rPr>
              <a:t>Предлагаем выложить  в ряд несколько фигур – 4-5 шт. Это жители первого этажа. Теперь строим второй этаж дома так, чтобы под каждой фигурой предыдущего ряда оказалась деталь другого цвета (или размера, формы).</a:t>
            </a:r>
          </a:p>
          <a:p>
            <a:pPr lvl="0"/>
            <a:r>
              <a:rPr lang="ru-RU" sz="2000" i="1" dirty="0">
                <a:solidFill>
                  <a:srgbClr val="002060"/>
                </a:solidFill>
                <a:latin typeface="Times New Roman" panose="02020603050405020304" pitchFamily="18" charset="0"/>
                <a:cs typeface="Times New Roman" panose="02020603050405020304" pitchFamily="18" charset="0"/>
              </a:rPr>
              <a:t>Вариант 2: деталь такой же формы, но другого размера (или цвета).</a:t>
            </a:r>
          </a:p>
        </p:txBody>
      </p:sp>
      <p:sp>
        <p:nvSpPr>
          <p:cNvPr id="4" name="Прямоугольник 3"/>
          <p:cNvSpPr/>
          <p:nvPr/>
        </p:nvSpPr>
        <p:spPr>
          <a:xfrm>
            <a:off x="167268" y="4131872"/>
            <a:ext cx="11769174" cy="2031325"/>
          </a:xfrm>
          <a:prstGeom prst="rect">
            <a:avLst/>
          </a:prstGeom>
        </p:spPr>
        <p:txBody>
          <a:bodyPr wrap="square">
            <a:spAutoFit/>
          </a:bodyPr>
          <a:lstStyle/>
          <a:p>
            <a:r>
              <a:rPr lang="ru-RU" b="1" i="1" dirty="0">
                <a:solidFill>
                  <a:srgbClr val="002060"/>
                </a:solidFill>
                <a:effectLst>
                  <a:outerShdw blurRad="38100" dist="38100" dir="2700000" algn="tl">
                    <a:srgbClr val="000000">
                      <a:alpha val="43137"/>
                    </a:srgbClr>
                  </a:outerShdw>
                </a:effectLst>
              </a:rPr>
              <a:t>4.Игра «Найди свой домик».</a:t>
            </a:r>
          </a:p>
          <a:p>
            <a:r>
              <a:rPr lang="ru-RU" i="1" dirty="0">
                <a:solidFill>
                  <a:srgbClr val="002060"/>
                </a:solidFill>
              </a:rPr>
              <a:t> Нужно выбрать все фигуры, соответствующие данному знаку (разложить по коробкам со значками).</a:t>
            </a:r>
          </a:p>
          <a:p>
            <a:endParaRPr lang="ru-RU" i="1" dirty="0">
              <a:solidFill>
                <a:srgbClr val="002060"/>
              </a:solidFill>
            </a:endParaRPr>
          </a:p>
          <a:p>
            <a:r>
              <a:rPr lang="ru-RU" b="1" i="1" dirty="0">
                <a:solidFill>
                  <a:srgbClr val="002060"/>
                </a:solidFill>
                <a:effectLst>
                  <a:outerShdw blurRad="38100" dist="38100" dir="2700000" algn="tl">
                    <a:srgbClr val="000000">
                      <a:alpha val="43137"/>
                    </a:srgbClr>
                  </a:outerShdw>
                </a:effectLst>
              </a:rPr>
              <a:t>5.Игра «Какой фигуры не хватает» </a:t>
            </a:r>
          </a:p>
          <a:p>
            <a:r>
              <a:rPr lang="ru-RU" i="1" dirty="0">
                <a:solidFill>
                  <a:srgbClr val="002060"/>
                </a:solidFill>
              </a:rPr>
              <a:t>Квадрат разделите на 9 частей. В 8 из них определенные значки. </a:t>
            </a:r>
          </a:p>
          <a:p>
            <a:r>
              <a:rPr lang="ru-RU" i="1" dirty="0">
                <a:solidFill>
                  <a:srgbClr val="002060"/>
                </a:solidFill>
              </a:rPr>
              <a:t>В квадрате может быть указан один или два признака фигурки.</a:t>
            </a:r>
          </a:p>
        </p:txBody>
      </p:sp>
      <p:pic>
        <p:nvPicPr>
          <p:cNvPr id="17" name="Рисунок 16"/>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7980106" y="2045178"/>
            <a:ext cx="3064348" cy="2086694"/>
          </a:xfrm>
          <a:prstGeom prst="rect">
            <a:avLst/>
          </a:prstGeom>
          <a:ln>
            <a:noFill/>
          </a:ln>
          <a:effectLst>
            <a:softEdge rad="112500"/>
          </a:effectLst>
        </p:spPr>
      </p:pic>
    </p:spTree>
    <p:extLst>
      <p:ext uri="{BB962C8B-B14F-4D97-AF65-F5344CB8AC3E}">
        <p14:creationId xmlns:p14="http://schemas.microsoft.com/office/powerpoint/2010/main" val="189555273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pic>
        <p:nvPicPr>
          <p:cNvPr id="2" name="Рисунок 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87702" y="945019"/>
            <a:ext cx="3938249" cy="2932771"/>
          </a:xfrm>
          <a:prstGeom prst="rect">
            <a:avLst/>
          </a:prstGeom>
          <a:ln>
            <a:noFill/>
          </a:ln>
          <a:effectLst>
            <a:softEdge rad="112500"/>
          </a:effectLst>
        </p:spPr>
      </p:pic>
      <p:pic>
        <p:nvPicPr>
          <p:cNvPr id="4" name="Рисунок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203006" y="3761104"/>
            <a:ext cx="2480953" cy="2650845"/>
          </a:xfrm>
          <a:prstGeom prst="rect">
            <a:avLst/>
          </a:prstGeom>
          <a:ln>
            <a:noFill/>
          </a:ln>
          <a:effectLst>
            <a:softEdge rad="112500"/>
          </a:effectLst>
        </p:spPr>
      </p:pic>
      <p:pic>
        <p:nvPicPr>
          <p:cNvPr id="5" name="Рисунок 4"/>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349054" y="945019"/>
            <a:ext cx="3914078" cy="1916287"/>
          </a:xfrm>
          <a:prstGeom prst="rect">
            <a:avLst/>
          </a:prstGeom>
          <a:ln>
            <a:noFill/>
          </a:ln>
          <a:effectLst>
            <a:softEdge rad="112500"/>
          </a:effectLst>
        </p:spPr>
      </p:pic>
      <p:pic>
        <p:nvPicPr>
          <p:cNvPr id="14" name="Рисунок 13"/>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836020" y="2861306"/>
            <a:ext cx="4831730" cy="3740216"/>
          </a:xfrm>
          <a:prstGeom prst="rect">
            <a:avLst/>
          </a:prstGeom>
          <a:ln>
            <a:noFill/>
          </a:ln>
          <a:effectLst>
            <a:softEdge rad="112500"/>
          </a:effectLst>
        </p:spPr>
      </p:pic>
      <p:pic>
        <p:nvPicPr>
          <p:cNvPr id="16" name="Рисунок 15"/>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393907" y="3795170"/>
            <a:ext cx="3163331" cy="2906713"/>
          </a:xfrm>
          <a:prstGeom prst="rect">
            <a:avLst/>
          </a:prstGeom>
          <a:ln>
            <a:noFill/>
          </a:ln>
          <a:effectLst>
            <a:softEdge rad="112500"/>
          </a:effectLst>
        </p:spPr>
      </p:pic>
      <p:pic>
        <p:nvPicPr>
          <p:cNvPr id="17" name="Рисунок 16"/>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435936" y="947915"/>
            <a:ext cx="3568361" cy="2847255"/>
          </a:xfrm>
          <a:prstGeom prst="rect">
            <a:avLst/>
          </a:prstGeom>
          <a:ln>
            <a:noFill/>
          </a:ln>
          <a:effectLst>
            <a:softEdge rad="112500"/>
          </a:effectLst>
        </p:spPr>
      </p:pic>
    </p:spTree>
    <p:extLst>
      <p:ext uri="{BB962C8B-B14F-4D97-AF65-F5344CB8AC3E}">
        <p14:creationId xmlns:p14="http://schemas.microsoft.com/office/powerpoint/2010/main" val="9982187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89210" y="1014099"/>
            <a:ext cx="7382107" cy="4222694"/>
          </a:xfrm>
          <a:prstGeom prst="rect">
            <a:avLst/>
          </a:prstGeom>
        </p:spPr>
        <p:txBody>
          <a:bodyPr wrap="square">
            <a:spAutoFit/>
          </a:bodyPr>
          <a:lstStyle/>
          <a:p>
            <a:pPr marL="342900" lvl="0" indent="-342900">
              <a:spcBef>
                <a:spcPct val="20000"/>
              </a:spcBef>
            </a:pPr>
            <a:r>
              <a:rPr lang="ru-RU" sz="2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6.Игра «Украсим елку бусами». </a:t>
            </a:r>
          </a:p>
          <a:p>
            <a:pPr marL="342900" lvl="0" indent="-342900">
              <a:spcBef>
                <a:spcPct val="20000"/>
              </a:spcBef>
            </a:pPr>
            <a:r>
              <a:rPr lang="ru-RU" sz="2200" i="1" dirty="0">
                <a:solidFill>
                  <a:srgbClr val="002060"/>
                </a:solidFill>
                <a:latin typeface="Times New Roman" panose="02020603050405020304" pitchFamily="18" charset="0"/>
                <a:cs typeface="Times New Roman" panose="02020603050405020304" pitchFamily="18" charset="0"/>
              </a:rPr>
              <a:t>Для работы нужно подготовить изображение елки, логические фигуры и карточки с символами. Цель игры заключается в том, чтобы украсить елку пятью рядами бус. Каждый ряд насчитывает три бусы. На карточке цифра обозначает порядковый номер нитки. Украшать елку нужно сверху вниз. По схеме необходимо украсить первый ряд бусами. Например, большой синий круг, маленький синий треугольник и большой синий квадрат. По аналогии размещаем оставшиеся бусы. При этом заштрихованный кружок указывает на местоположение бусинки на нитке.</a:t>
            </a:r>
          </a:p>
        </p:txBody>
      </p:sp>
      <p:pic>
        <p:nvPicPr>
          <p:cNvPr id="3" name="Рисунок 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00530" y="945019"/>
            <a:ext cx="2152075" cy="3237257"/>
          </a:xfrm>
          <a:prstGeom prst="rect">
            <a:avLst/>
          </a:prstGeom>
          <a:ln>
            <a:noFill/>
          </a:ln>
          <a:effectLst>
            <a:softEdge rad="112500"/>
          </a:effectLst>
        </p:spPr>
      </p:pic>
      <p:pic>
        <p:nvPicPr>
          <p:cNvPr id="4" name="Рисунок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752605" y="1014099"/>
            <a:ext cx="2272128" cy="3078747"/>
          </a:xfrm>
          <a:prstGeom prst="rect">
            <a:avLst/>
          </a:prstGeom>
          <a:ln>
            <a:noFill/>
          </a:ln>
          <a:effectLst>
            <a:softEdge rad="112500"/>
          </a:effectLst>
        </p:spPr>
      </p:pic>
      <p:pic>
        <p:nvPicPr>
          <p:cNvPr id="5" name="Рисунок 4"/>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7939668" y="4161926"/>
            <a:ext cx="3902927" cy="2250023"/>
          </a:xfrm>
          <a:prstGeom prst="rect">
            <a:avLst/>
          </a:prstGeom>
          <a:ln>
            <a:noFill/>
          </a:ln>
          <a:effectLst>
            <a:softEdge rad="112500"/>
          </a:effectLst>
        </p:spPr>
      </p:pic>
    </p:spTree>
    <p:extLst>
      <p:ext uri="{BB962C8B-B14F-4D97-AF65-F5344CB8AC3E}">
        <p14:creationId xmlns:p14="http://schemas.microsoft.com/office/powerpoint/2010/main" val="4380827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309093" y="1438507"/>
            <a:ext cx="6749629" cy="3884140"/>
          </a:xfrm>
          <a:prstGeom prst="rect">
            <a:avLst/>
          </a:prstGeom>
        </p:spPr>
        <p:txBody>
          <a:bodyPr wrap="square">
            <a:spAutoFit/>
          </a:bodyPr>
          <a:lstStyle/>
          <a:p>
            <a:pPr marL="342900" lvl="0" indent="-342900">
              <a:spcBef>
                <a:spcPct val="20000"/>
              </a:spcBef>
            </a:pPr>
            <a:r>
              <a:rPr lang="ru-RU" sz="2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7.Игра «Магазин». </a:t>
            </a:r>
          </a:p>
          <a:p>
            <a:pPr marL="342900" lvl="0" indent="-342900">
              <a:spcBef>
                <a:spcPct val="20000"/>
              </a:spcBef>
            </a:pPr>
            <a:r>
              <a:rPr lang="ru-RU" sz="2200" i="1" dirty="0">
                <a:solidFill>
                  <a:srgbClr val="002060"/>
                </a:solidFill>
                <a:latin typeface="Times New Roman" panose="02020603050405020304" pitchFamily="18" charset="0"/>
                <a:cs typeface="Times New Roman" panose="02020603050405020304" pitchFamily="18" charset="0"/>
              </a:rPr>
              <a:t>В процессе игры понадобятся логические фигуры и карточки с картинками различных предметов. Ребенок представляет себе, что он приходит в магазин детских игрушек. Для покупки товара используются специальные деньги – логические фигуры. На одну купюру разрешается приобрести только один товар. Правила покупки заключаются в том, что можно купить ту игрушку, в которой присутствует только одно свойство логической фигуры. </a:t>
            </a:r>
          </a:p>
        </p:txBody>
      </p:sp>
      <p:pic>
        <p:nvPicPr>
          <p:cNvPr id="4" name="Рисунок 3"/>
          <p:cNvPicPr>
            <a:picLocks noChangeAspect="1"/>
          </p:cNvPicPr>
          <p:nvPr/>
        </p:nvPicPr>
        <p:blipFill>
          <a:blip r:embed="rId11">
            <a:extLst>
              <a:ext uri="{28A0092B-C50C-407E-A947-70E740481C1C}">
                <a14:useLocalDpi xmlns:a14="http://schemas.microsoft.com/office/drawing/2010/main"/>
              </a:ext>
            </a:extLst>
          </a:blip>
          <a:stretch>
            <a:fillRect/>
          </a:stretch>
        </p:blipFill>
        <p:spPr>
          <a:xfrm rot="16200000">
            <a:off x="2953931" y="4169472"/>
            <a:ext cx="1495569" cy="2989385"/>
          </a:xfrm>
          <a:prstGeom prst="rect">
            <a:avLst/>
          </a:prstGeom>
          <a:ln>
            <a:noFill/>
          </a:ln>
          <a:effectLst>
            <a:softEdge rad="112500"/>
          </a:effectLst>
        </p:spPr>
      </p:pic>
      <p:pic>
        <p:nvPicPr>
          <p:cNvPr id="5" name="Рисунок 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878903" y="1090437"/>
            <a:ext cx="3595330" cy="2508229"/>
          </a:xfrm>
          <a:prstGeom prst="rect">
            <a:avLst/>
          </a:prstGeom>
          <a:ln>
            <a:noFill/>
          </a:ln>
          <a:effectLst>
            <a:softEdge rad="112500"/>
          </a:effectLst>
        </p:spPr>
      </p:pic>
      <p:pic>
        <p:nvPicPr>
          <p:cNvPr id="14" name="Рисунок 13"/>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8059594" y="3895426"/>
            <a:ext cx="4029307" cy="2584692"/>
          </a:xfrm>
          <a:prstGeom prst="rect">
            <a:avLst/>
          </a:prstGeom>
          <a:ln>
            <a:noFill/>
          </a:ln>
          <a:effectLst>
            <a:softEdge rad="112500"/>
          </a:effectLst>
        </p:spPr>
      </p:pic>
      <p:sp>
        <p:nvSpPr>
          <p:cNvPr id="16" name="Прямоугольник 15"/>
          <p:cNvSpPr/>
          <p:nvPr/>
        </p:nvSpPr>
        <p:spPr>
          <a:xfrm>
            <a:off x="7471317" y="3598666"/>
            <a:ext cx="4906537" cy="584775"/>
          </a:xfrm>
          <a:prstGeom prst="rect">
            <a:avLst/>
          </a:prstGeom>
        </p:spPr>
        <p:txBody>
          <a:bodyPr wrap="square">
            <a:spAutoFit/>
          </a:bodyPr>
          <a:lstStyle/>
          <a:p>
            <a:r>
              <a:rPr lang="ru-RU" sz="1600" b="1" i="1">
                <a:solidFill>
                  <a:srgbClr val="002060"/>
                </a:solidFill>
                <a:latin typeface="PT Sans"/>
              </a:rPr>
              <a:t>Что можно купить за КРУГ ? ( одно свойство)</a:t>
            </a:r>
            <a:endParaRPr lang="ru-RU" sz="1600" b="1" i="1">
              <a:solidFill>
                <a:srgbClr val="002060"/>
              </a:solidFill>
            </a:endParaRPr>
          </a:p>
        </p:txBody>
      </p:sp>
      <p:sp>
        <p:nvSpPr>
          <p:cNvPr id="17" name="Прямоугольник 16"/>
          <p:cNvSpPr/>
          <p:nvPr/>
        </p:nvSpPr>
        <p:spPr>
          <a:xfrm>
            <a:off x="5954750" y="763999"/>
            <a:ext cx="6423104" cy="584775"/>
          </a:xfrm>
          <a:prstGeom prst="rect">
            <a:avLst/>
          </a:prstGeom>
        </p:spPr>
        <p:txBody>
          <a:bodyPr wrap="square">
            <a:spAutoFit/>
          </a:bodyPr>
          <a:lstStyle/>
          <a:p>
            <a:r>
              <a:rPr lang="ru-RU" sz="1600" b="1" i="1">
                <a:solidFill>
                  <a:srgbClr val="002060"/>
                </a:solidFill>
                <a:latin typeface="PT Sans"/>
              </a:rPr>
              <a:t>Что можно купить за СИНИЙ ТРЕУГОЛЬНИК? ( два свойства)</a:t>
            </a:r>
            <a:endParaRPr lang="ru-RU" sz="1600" b="1" i="1">
              <a:solidFill>
                <a:srgbClr val="002060"/>
              </a:solidFill>
            </a:endParaRPr>
          </a:p>
        </p:txBody>
      </p:sp>
    </p:spTree>
    <p:extLst>
      <p:ext uri="{BB962C8B-B14F-4D97-AF65-F5344CB8AC3E}">
        <p14:creationId xmlns:p14="http://schemas.microsoft.com/office/powerpoint/2010/main" val="5120732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144966" y="1014099"/>
            <a:ext cx="11791476" cy="3003899"/>
          </a:xfrm>
          <a:prstGeom prst="rect">
            <a:avLst/>
          </a:prstGeom>
        </p:spPr>
        <p:txBody>
          <a:bodyPr wrap="square">
            <a:spAutoFit/>
          </a:bodyPr>
          <a:lstStyle/>
          <a:p>
            <a:pPr marL="342900" lvl="0" indent="-342900">
              <a:spcBef>
                <a:spcPct val="20000"/>
              </a:spcBef>
            </a:pPr>
            <a:r>
              <a:rPr lang="ru-RU" sz="2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8.Игра «Художники» </a:t>
            </a:r>
          </a:p>
          <a:p>
            <a:pPr marL="342900" lvl="0" indent="-342900">
              <a:spcBef>
                <a:spcPct val="20000"/>
              </a:spcBef>
            </a:pPr>
            <a:r>
              <a:rPr lang="ru-RU" sz="2200" i="1" dirty="0">
                <a:solidFill>
                  <a:srgbClr val="002060"/>
                </a:solidFill>
                <a:latin typeface="Times New Roman" panose="02020603050405020304" pitchFamily="18" charset="0"/>
                <a:cs typeface="Times New Roman" panose="02020603050405020304" pitchFamily="18" charset="0"/>
              </a:rPr>
              <a:t>Формирует у детей умение сравнивать свойства предметов и развивает его эстетические способности. </a:t>
            </a:r>
          </a:p>
          <a:p>
            <a:pPr marL="342900" lvl="0" indent="-342900">
              <a:spcBef>
                <a:spcPct val="20000"/>
              </a:spcBef>
            </a:pPr>
            <a:r>
              <a:rPr lang="ru-RU" sz="2200" i="1" dirty="0">
                <a:solidFill>
                  <a:srgbClr val="002060"/>
                </a:solidFill>
                <a:latin typeface="Times New Roman" panose="02020603050405020304" pitchFamily="18" charset="0"/>
                <a:cs typeface="Times New Roman" panose="02020603050405020304" pitchFamily="18" charset="0"/>
              </a:rPr>
              <a:t>Ребенок рисует картину по эскизу, выбирая эскиз, фоновую бумагу, необходимые детали и логические фигуры к картине. В процессе работы необходимо учитывать многие особенности, чтобы нарисовать картину правильно. </a:t>
            </a:r>
          </a:p>
          <a:p>
            <a:pPr marL="342900" lvl="0" indent="-342900">
              <a:spcBef>
                <a:spcPct val="20000"/>
              </a:spcBef>
            </a:pPr>
            <a:r>
              <a:rPr lang="ru-RU" sz="2200" i="1" dirty="0">
                <a:solidFill>
                  <a:srgbClr val="002060"/>
                </a:solidFill>
                <a:latin typeface="Times New Roman" panose="02020603050405020304" pitchFamily="18" charset="0"/>
                <a:cs typeface="Times New Roman" panose="02020603050405020304" pitchFamily="18" charset="0"/>
              </a:rPr>
              <a:t>Контур детали указывает на применение плоской фигуры. Когда картина полностью составлена, необходимо придумать ее название и рассказать, что на ней изображено.</a:t>
            </a:r>
          </a:p>
        </p:txBody>
      </p:sp>
      <p:pic>
        <p:nvPicPr>
          <p:cNvPr id="3" name="Рисунок 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984093" y="3914078"/>
            <a:ext cx="3755461" cy="2497871"/>
          </a:xfrm>
          <a:prstGeom prst="rect">
            <a:avLst/>
          </a:prstGeom>
          <a:ln>
            <a:noFill/>
          </a:ln>
          <a:effectLst>
            <a:softEdge rad="112500"/>
          </a:effectLst>
        </p:spPr>
      </p:pic>
    </p:spTree>
    <p:extLst>
      <p:ext uri="{BB962C8B-B14F-4D97-AF65-F5344CB8AC3E}">
        <p14:creationId xmlns:p14="http://schemas.microsoft.com/office/powerpoint/2010/main" val="20604812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309093" y="858644"/>
            <a:ext cx="7424440" cy="461665"/>
          </a:xfrm>
          <a:prstGeom prst="rect">
            <a:avLst/>
          </a:prstGeom>
        </p:spPr>
        <p:txBody>
          <a:bodyPr wrap="square">
            <a:spAutoFit/>
          </a:bodyPr>
          <a:lstStyle/>
          <a:p>
            <a:pPr lvl="0" fontAlgn="base">
              <a:spcBef>
                <a:spcPct val="0"/>
              </a:spcBef>
              <a:spcAft>
                <a:spcPct val="0"/>
              </a:spcAft>
            </a:pPr>
            <a:r>
              <a:rPr lang="ru-RU" altLang="ru-RU" sz="2400" b="1" i="1">
                <a:solidFill>
                  <a:srgbClr val="002060"/>
                </a:solidFill>
                <a:effectLst>
                  <a:outerShdw blurRad="38100" dist="38100" dir="2700000" algn="tl">
                    <a:srgbClr val="000000">
                      <a:alpha val="43137"/>
                    </a:srgbClr>
                  </a:outerShdw>
                </a:effectLst>
                <a:latin typeface="Arial" pitchFamily="34" charset="0"/>
              </a:rPr>
              <a:t>                                         Игры по картам-схемам</a:t>
            </a:r>
          </a:p>
        </p:txBody>
      </p:sp>
      <p:pic>
        <p:nvPicPr>
          <p:cNvPr id="3" name="Рисунок 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482567" y="3610526"/>
            <a:ext cx="4748569" cy="2901769"/>
          </a:xfrm>
          <a:prstGeom prst="rect">
            <a:avLst/>
          </a:prstGeom>
        </p:spPr>
      </p:pic>
      <p:pic>
        <p:nvPicPr>
          <p:cNvPr id="4" name="Рисунок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658001" y="3610525"/>
            <a:ext cx="3990071" cy="3141763"/>
          </a:xfrm>
          <a:prstGeom prst="rect">
            <a:avLst/>
          </a:prstGeom>
          <a:ln>
            <a:noFill/>
          </a:ln>
          <a:effectLst>
            <a:softEdge rad="112500"/>
          </a:effectLst>
        </p:spPr>
      </p:pic>
      <p:pic>
        <p:nvPicPr>
          <p:cNvPr id="5" name="Рисунок 4"/>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610677" y="1569590"/>
            <a:ext cx="8419174" cy="1560697"/>
          </a:xfrm>
          <a:prstGeom prst="rect">
            <a:avLst/>
          </a:prstGeom>
        </p:spPr>
      </p:pic>
      <p:sp>
        <p:nvSpPr>
          <p:cNvPr id="14" name="Прямоугольник 13"/>
          <p:cNvSpPr/>
          <p:nvPr/>
        </p:nvSpPr>
        <p:spPr>
          <a:xfrm>
            <a:off x="4527394" y="3044280"/>
            <a:ext cx="2547207" cy="461665"/>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ru-RU" altLang="ru-RU" sz="2400" b="1" i="1"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Arial"/>
                <a:ea typeface="+mj-ea"/>
                <a:cs typeface="+mj-cs"/>
              </a:rPr>
              <a:t>«Автотрасс</a:t>
            </a:r>
            <a:r>
              <a:rPr kumimoji="0" lang="ru-RU" altLang="ru-RU" sz="2400" b="1" i="0" u="none" strike="noStrike" kern="0" cap="none" spc="0" normalizeH="0" baseline="0" noProof="0">
                <a:ln>
                  <a:noFill/>
                </a:ln>
                <a:solidFill>
                  <a:srgbClr val="002060"/>
                </a:solidFill>
                <a:effectLst/>
                <a:uLnTx/>
                <a:uFillTx/>
                <a:latin typeface="Arial"/>
                <a:ea typeface="+mj-ea"/>
                <a:cs typeface="+mj-cs"/>
              </a:rPr>
              <a:t>»</a:t>
            </a:r>
            <a:endParaRPr kumimoji="0" lang="ru-RU" sz="2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2877331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7287" y="6110866"/>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20045" y="6110865"/>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64839" y="6110865"/>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3" name="Прямоугольник 2"/>
          <p:cNvSpPr/>
          <p:nvPr/>
        </p:nvSpPr>
        <p:spPr>
          <a:xfrm>
            <a:off x="309093" y="1045475"/>
            <a:ext cx="11455444" cy="3508653"/>
          </a:xfrm>
          <a:prstGeom prst="rect">
            <a:avLst/>
          </a:prstGeom>
        </p:spPr>
        <p:txBody>
          <a:bodyPr wrap="square">
            <a:spAutoFit/>
          </a:bodyPr>
          <a:lstStyle/>
          <a:p>
            <a:r>
              <a:rPr lang="ru-RU">
                <a:solidFill>
                  <a:srgbClr val="000000"/>
                </a:solidFill>
                <a:latin typeface="Comfortaa"/>
              </a:rPr>
              <a:t>                                   </a:t>
            </a:r>
            <a:r>
              <a:rPr lang="ru-RU" sz="2400" b="1" i="1">
                <a:solidFill>
                  <a:srgbClr val="7030A0"/>
                </a:solidFill>
                <a:effectLst>
                  <a:outerShdw blurRad="38100" dist="38100" dir="2700000" algn="tl">
                    <a:srgbClr val="000000">
                      <a:alpha val="43137"/>
                    </a:srgbClr>
                  </a:outerShdw>
                </a:effectLst>
                <a:latin typeface="Comfortaa"/>
              </a:rPr>
              <a:t>Разновидности игр и занятий с набором </a:t>
            </a:r>
            <a:r>
              <a:rPr lang="ru-RU" sz="2400" b="1" i="1" err="1">
                <a:solidFill>
                  <a:srgbClr val="7030A0"/>
                </a:solidFill>
                <a:effectLst>
                  <a:outerShdw blurRad="38100" dist="38100" dir="2700000" algn="tl">
                    <a:srgbClr val="000000">
                      <a:alpha val="43137"/>
                    </a:srgbClr>
                  </a:outerShdw>
                </a:effectLst>
                <a:latin typeface="Comfortaa"/>
              </a:rPr>
              <a:t>Дьенеша</a:t>
            </a:r>
            <a:endParaRPr lang="ru-RU" sz="2000" b="1" i="1">
              <a:solidFill>
                <a:srgbClr val="7030A0"/>
              </a:solidFill>
              <a:effectLst>
                <a:outerShdw blurRad="38100" dist="38100" dir="2700000" algn="tl">
                  <a:srgbClr val="000000">
                    <a:alpha val="43137"/>
                  </a:srgbClr>
                </a:outerShdw>
              </a:effectLst>
              <a:latin typeface="Comfortaa"/>
            </a:endParaRPr>
          </a:p>
          <a:p>
            <a:pPr algn="just"/>
            <a:endParaRPr lang="ru-RU" i="1">
              <a:solidFill>
                <a:srgbClr val="002060"/>
              </a:solidFill>
              <a:latin typeface="Open Sans"/>
            </a:endParaRPr>
          </a:p>
          <a:p>
            <a:pPr algn="just"/>
            <a:r>
              <a:rPr lang="ru-RU" sz="2000" i="1">
                <a:solidFill>
                  <a:srgbClr val="002060"/>
                </a:solidFill>
                <a:latin typeface="Open Sans"/>
              </a:rPr>
              <a:t>Организовывать работу с логическими блоками в ДОУ можно в разных формах:</a:t>
            </a:r>
          </a:p>
          <a:p>
            <a:pPr algn="just"/>
            <a:endParaRPr lang="ru-RU" sz="2000" i="1">
              <a:solidFill>
                <a:srgbClr val="002060"/>
              </a:solidFill>
              <a:latin typeface="Open Sans"/>
            </a:endParaRPr>
          </a:p>
          <a:p>
            <a:pPr>
              <a:buFont typeface="Arial" pitchFamily="34" charset="0"/>
              <a:buChar char="•"/>
            </a:pPr>
            <a:r>
              <a:rPr lang="ru-RU" sz="2000" i="1">
                <a:solidFill>
                  <a:srgbClr val="002060"/>
                </a:solidFill>
                <a:latin typeface="Open Sans"/>
              </a:rPr>
              <a:t>занятия (в первую очередь, это формирование элементарных математических представлений (ФЭМП) и развитие речи — моделирование сказок, а также комплексные и интегрированные, включающие несколько видов деятельности);</a:t>
            </a:r>
          </a:p>
          <a:p>
            <a:pPr>
              <a:buFont typeface="Arial" pitchFamily="34" charset="0"/>
              <a:buChar char="•"/>
            </a:pPr>
            <a:r>
              <a:rPr lang="ru-RU" sz="2000" i="1">
                <a:solidFill>
                  <a:srgbClr val="002060"/>
                </a:solidFill>
                <a:latin typeface="Open Sans"/>
              </a:rPr>
              <a:t>игры (дидактические, сюжетно-ролевые, подвижные);</a:t>
            </a:r>
          </a:p>
          <a:p>
            <a:pPr>
              <a:buFont typeface="Arial" pitchFamily="34" charset="0"/>
              <a:buChar char="•"/>
            </a:pPr>
            <a:r>
              <a:rPr lang="ru-RU" sz="2000" i="1">
                <a:solidFill>
                  <a:srgbClr val="002060"/>
                </a:solidFill>
                <a:latin typeface="Open Sans"/>
              </a:rPr>
              <a:t>деятельность в свободное от занятий время (конструирование, изобразительное творчество — составление картин из блоков, их использование в роли предметных ориентиров и пр.).</a:t>
            </a:r>
            <a:endParaRPr lang="ru-RU" sz="2000" b="0" i="1">
              <a:solidFill>
                <a:srgbClr val="002060"/>
              </a:solidFill>
              <a:effectLst/>
              <a:latin typeface="Open Sans"/>
            </a:endParaRPr>
          </a:p>
        </p:txBody>
      </p:sp>
    </p:spTree>
    <p:extLst>
      <p:ext uri="{BB962C8B-B14F-4D97-AF65-F5344CB8AC3E}">
        <p14:creationId xmlns:p14="http://schemas.microsoft.com/office/powerpoint/2010/main" val="26198356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099717"/>
            <a:ext cx="4048095" cy="914399"/>
          </a:xfrm>
          <a:prstGeom prst="rect">
            <a:avLst/>
          </a:prstGeom>
        </p:spPr>
      </p:pic>
      <p:pic>
        <p:nvPicPr>
          <p:cNvPr id="7" name="Рисунок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1499" y="6099717"/>
            <a:ext cx="4048095" cy="914399"/>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43906" y="6099717"/>
            <a:ext cx="4048095" cy="91440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7545" y="-149264"/>
            <a:ext cx="9896909" cy="1509712"/>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09564" y="104899"/>
            <a:ext cx="1605776" cy="787199"/>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88372"/>
            <a:ext cx="698298" cy="939534"/>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69465" y="-52921"/>
            <a:ext cx="820999" cy="945019"/>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a:ext>
            </a:extLst>
          </a:blip>
          <a:stretch>
            <a:fillRect/>
          </a:stretch>
        </p:blipFill>
        <p:spPr>
          <a:xfrm rot="18974713">
            <a:off x="4468066" y="-101942"/>
            <a:ext cx="679534" cy="652329"/>
          </a:xfrm>
          <a:prstGeom prst="rect">
            <a:avLst/>
          </a:prstGeom>
          <a:ln>
            <a:noFill/>
          </a:ln>
          <a:effectLst>
            <a:softEdge rad="112500"/>
          </a:effectLst>
        </p:spPr>
      </p:pic>
      <p:pic>
        <p:nvPicPr>
          <p:cNvPr id="15" name="Рисунок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52383" y="35464"/>
            <a:ext cx="777746" cy="659322"/>
          </a:xfrm>
          <a:prstGeom prst="rect">
            <a:avLst/>
          </a:prstGeom>
          <a:ln>
            <a:noFill/>
          </a:ln>
          <a:effectLst>
            <a:softEdge rad="112500"/>
          </a:effectLst>
        </p:spPr>
      </p:pic>
      <p:sp>
        <p:nvSpPr>
          <p:cNvPr id="4" name="Прямоугольник 3"/>
          <p:cNvSpPr/>
          <p:nvPr/>
        </p:nvSpPr>
        <p:spPr>
          <a:xfrm>
            <a:off x="0" y="1360448"/>
            <a:ext cx="12087923" cy="3929474"/>
          </a:xfrm>
          <a:prstGeom prst="rect">
            <a:avLst/>
          </a:prstGeom>
        </p:spPr>
        <p:txBody>
          <a:bodyPr wrap="square">
            <a:spAutoFit/>
          </a:bodyPr>
          <a:lstStyle/>
          <a:p>
            <a:pPr>
              <a:lnSpc>
                <a:spcPct val="107000"/>
              </a:lnSpc>
              <a:spcAft>
                <a:spcPts val="1500"/>
              </a:spcAft>
            </a:pPr>
            <a:r>
              <a:rPr lang="ru-RU" sz="2000" b="1" i="1" spc="-35">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spc="-35">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Организованная образовательная деятельность по ФЭМП(Познавательное развитие) </a:t>
            </a:r>
            <a:endParaRPr lang="ru-RU" sz="1600" b="1" i="1">
              <a:solidFill>
                <a:srgbClr val="7030A0"/>
              </a:solidFill>
              <a:effectLst>
                <a:outerShdw blurRad="38100" dist="38100" dir="2700000" algn="tl">
                  <a:srgbClr val="000000">
                    <a:alpha val="43137"/>
                  </a:srgbClr>
                </a:outerShdw>
              </a:effectLst>
              <a:latin typeface="Calibri" panose="020F0502020204030204" pitchFamily="34" charset="0"/>
              <a:ea typeface="Calibri" pitchFamily="34" charset="0"/>
              <a:cs typeface="Times New Roman" panose="02020603050405020304" pitchFamily="18" charset="0"/>
            </a:endParaRPr>
          </a:p>
          <a:p>
            <a:pPr algn="just">
              <a:lnSpc>
                <a:spcPct val="107000"/>
              </a:lnSpc>
              <a:spcAft>
                <a:spcPts val="1500"/>
              </a:spcAft>
            </a:pPr>
            <a:r>
              <a:rPr lang="ru-RU"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Чаще всего манипуляции с комплектом Дьенеша включаются в содержание </a:t>
            </a:r>
            <a:r>
              <a:rPr lang="ru-RU"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9" tooltip="Как заинтересовать малышей математикой: проводим занятия по ФЭМП во второй младшей группе детского сада"/>
              </a:rPr>
              <a:t>занятий по ФЭМП</a:t>
            </a:r>
            <a:r>
              <a:rPr lang="ru-RU"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На основе фигур воспитатель предлагает детям различные задания, в ходе которых они закрепляют понятие формы, размера, количества и пр. Чаще всего эти упражнения вписываются в определённый сюжет.</a:t>
            </a:r>
            <a:endParaRPr lang="ru-RU" sz="1600" i="1">
              <a:solidFill>
                <a:srgbClr val="002060"/>
              </a:solidFill>
              <a:latin typeface="Calibri" panose="020F0502020204030204" pitchFamily="34" charset="0"/>
              <a:ea typeface="Calibri" pitchFamily="34" charset="0"/>
              <a:cs typeface="Times New Roman" panose="02020603050405020304" pitchFamily="18" charset="0"/>
            </a:endParaRPr>
          </a:p>
          <a:p>
            <a:pPr algn="just">
              <a:lnSpc>
                <a:spcPct val="107000"/>
              </a:lnSpc>
              <a:spcAft>
                <a:spcPts val="1500"/>
              </a:spcAft>
            </a:pPr>
            <a:r>
              <a:rPr lang="ru-RU"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Например, Маша (героиня популярного мультфильма) напекла для Мишки пирожки разных цветов, размеров и форм (их роль выполняют блоки Дьенеша). Но все они перемешались. Маша же хотела все круглые оставить медведю, квадратными угостить медведицу, а треугольные передать своим бабушке с дедушкой. Задача дошкольников — рассортировать пирожки по тарелкам. Себе же Маша испекла аппетитный тортик, который дети моделируют из блоков: большой жёлтый корж (большой круг) украшен двумя маленькими кружками и одним маленьким треугольником, причём все предметы имеют разный цвет.</a:t>
            </a:r>
            <a:endParaRPr lang="ru-RU" i="1">
              <a:solidFill>
                <a:srgbClr val="002060"/>
              </a:solidFill>
              <a:latin typeface="Calibri" panose="020F0502020204030204" pitchFamily="34" charset="0"/>
              <a:ea typeface="Calibri" pitchFamily="34" charset="0"/>
              <a:cs typeface="Times New Roman" panose="02020603050405020304" pitchFamily="18" charset="0"/>
            </a:endParaRPr>
          </a:p>
          <a:p>
            <a:pPr algn="just">
              <a:lnSpc>
                <a:spcPct val="107000"/>
              </a:lnSpc>
              <a:spcAft>
                <a:spcPts val="1500"/>
              </a:spcAft>
            </a:pP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i="1">
              <a:solidFill>
                <a:srgbClr val="002060"/>
              </a:solidFill>
              <a:effectLst/>
              <a:latin typeface="Calibri" panose="020F0502020204030204" pitchFamily="34" charset="0"/>
              <a:ea typeface="Calibri" pitchFamily="34" charset="0"/>
              <a:cs typeface="Times New Roman" panose="02020603050405020304" pitchFamily="18" charset="0"/>
            </a:endParaRPr>
          </a:p>
        </p:txBody>
      </p:sp>
      <p:pic>
        <p:nvPicPr>
          <p:cNvPr id="16" name="Рисунок 15"/>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573905" y="4449496"/>
            <a:ext cx="3511634" cy="2250722"/>
          </a:xfrm>
          <a:prstGeom prst="rect">
            <a:avLst/>
          </a:prstGeom>
          <a:ln>
            <a:noFill/>
          </a:ln>
          <a:effectLst>
            <a:softEdge rad="112500"/>
          </a:effectLst>
        </p:spPr>
      </p:pic>
      <p:pic>
        <p:nvPicPr>
          <p:cNvPr id="17" name="Рисунок 16"/>
          <p:cNvPicPr>
            <a:picLocks noChangeAspect="1"/>
          </p:cNvPicPr>
          <p:nvPr/>
        </p:nvPicPr>
        <p:blipFill>
          <a:blip r:embed="rId11">
            <a:extLst>
              <a:ext uri="{28A0092B-C50C-407E-A947-70E740481C1C}">
                <a14:useLocalDpi xmlns:a14="http://schemas.microsoft.com/office/drawing/2010/main"/>
              </a:ext>
            </a:extLst>
          </a:blip>
          <a:stretch>
            <a:fillRect/>
          </a:stretch>
        </p:blipFill>
        <p:spPr>
          <a:xfrm rot="5400000">
            <a:off x="7984220" y="5154915"/>
            <a:ext cx="1704988" cy="1385617"/>
          </a:xfrm>
          <a:prstGeom prst="rect">
            <a:avLst/>
          </a:prstGeom>
          <a:ln>
            <a:noFill/>
          </a:ln>
          <a:effectLst>
            <a:softEdge rad="112500"/>
          </a:effectLst>
        </p:spPr>
      </p:pic>
      <p:pic>
        <p:nvPicPr>
          <p:cNvPr id="18" name="Рисунок 17"/>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766972" y="4995229"/>
            <a:ext cx="2748568" cy="1526086"/>
          </a:xfrm>
          <a:prstGeom prst="rect">
            <a:avLst/>
          </a:prstGeom>
          <a:ln>
            <a:noFill/>
          </a:ln>
          <a:effectLst>
            <a:softEdge rad="112500"/>
          </a:effectLst>
        </p:spPr>
      </p:pic>
    </p:spTree>
    <p:extLst>
      <p:ext uri="{BB962C8B-B14F-4D97-AF65-F5344CB8AC3E}">
        <p14:creationId xmlns:p14="http://schemas.microsoft.com/office/powerpoint/2010/main" val="36236213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320059"/>
            <a:ext cx="3274943" cy="69405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89852" y="6335325"/>
            <a:ext cx="3711988" cy="694057"/>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53346" y="6320059"/>
            <a:ext cx="3538655" cy="694058"/>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179289"/>
            <a:ext cx="9896909" cy="1509712"/>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92992" y="-47078"/>
            <a:ext cx="1605776" cy="787199"/>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47543" y="-47436"/>
            <a:ext cx="698298" cy="939534"/>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74110" y="-179289"/>
            <a:ext cx="820999" cy="945019"/>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68066" y="-101944"/>
            <a:ext cx="679534" cy="652329"/>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687933" y="-66421"/>
            <a:ext cx="777746" cy="659322"/>
          </a:xfrm>
          <a:prstGeom prst="rect">
            <a:avLst/>
          </a:prstGeom>
          <a:ln>
            <a:noFill/>
          </a:ln>
          <a:effectLst>
            <a:softEdge rad="112500"/>
          </a:effectLst>
        </p:spPr>
      </p:pic>
      <p:sp>
        <p:nvSpPr>
          <p:cNvPr id="16" name="Прямоугольник 15"/>
          <p:cNvSpPr/>
          <p:nvPr/>
        </p:nvSpPr>
        <p:spPr>
          <a:xfrm>
            <a:off x="412595" y="1057080"/>
            <a:ext cx="11006254" cy="4524315"/>
          </a:xfrm>
          <a:prstGeom prst="rect">
            <a:avLst/>
          </a:prstGeom>
        </p:spPr>
        <p:txBody>
          <a:bodyPr wrap="square">
            <a:spAutoFit/>
          </a:bodyPr>
          <a:lstStyle/>
          <a:p>
            <a:r>
              <a:rPr lang="ru-RU" sz="2400" b="1" i="1" dirty="0">
                <a:solidFill>
                  <a:srgbClr val="7030A0"/>
                </a:solidFill>
                <a:effectLst>
                  <a:outerShdw blurRad="38100" dist="38100" dir="2700000" algn="tl">
                    <a:srgbClr val="000000">
                      <a:alpha val="43137"/>
                    </a:srgbClr>
                  </a:outerShdw>
                </a:effectLst>
              </a:rPr>
              <a:t>Актуальность : </a:t>
            </a:r>
          </a:p>
          <a:p>
            <a:endParaRPr lang="ru-RU" sz="2400" i="1" dirty="0">
              <a:solidFill>
                <a:srgbClr val="002060"/>
              </a:solidFill>
              <a:effectLst>
                <a:outerShdw blurRad="38100" dist="38100" dir="2700000" algn="tl">
                  <a:srgbClr val="000000">
                    <a:alpha val="43137"/>
                  </a:srgbClr>
                </a:outerShdw>
              </a:effectLst>
            </a:endParaRPr>
          </a:p>
          <a:p>
            <a:r>
              <a:rPr lang="ru-RU" sz="2400" i="1" dirty="0">
                <a:solidFill>
                  <a:srgbClr val="002060"/>
                </a:solidFill>
                <a:effectLst>
                  <a:outerShdw blurRad="38100" dist="38100" dir="2700000" algn="tl">
                    <a:srgbClr val="000000">
                      <a:alpha val="43137"/>
                    </a:srgbClr>
                  </a:outerShdw>
                </a:effectLst>
              </a:rPr>
              <a:t>1.  В наше время наиболее востребованы и успешны в современной жизни люди творческого склада ума, инициативные, способные к эффективному сотрудничеству.</a:t>
            </a:r>
          </a:p>
          <a:p>
            <a:r>
              <a:rPr lang="ru-RU" sz="2400" i="1" dirty="0">
                <a:solidFill>
                  <a:srgbClr val="002060"/>
                </a:solidFill>
                <a:effectLst>
                  <a:outerShdw blurRad="38100" dist="38100" dir="2700000" algn="tl">
                    <a:srgbClr val="000000">
                      <a:alpha val="43137"/>
                    </a:srgbClr>
                  </a:outerShdw>
                </a:effectLst>
              </a:rPr>
              <a:t>2. Поскольку дошкольное детство – сенситивный период для развития способностей, поэтому развивать способности детей необходимо как можно раньше.</a:t>
            </a:r>
          </a:p>
          <a:p>
            <a:endParaRPr lang="ru-RU" sz="2400" i="1" dirty="0">
              <a:solidFill>
                <a:srgbClr val="002060"/>
              </a:solidFill>
              <a:effectLst>
                <a:outerShdw blurRad="38100" dist="38100" dir="2700000" algn="tl">
                  <a:srgbClr val="000000">
                    <a:alpha val="43137"/>
                  </a:srgbClr>
                </a:outerShdw>
              </a:effectLst>
            </a:endParaRPr>
          </a:p>
          <a:p>
            <a:r>
              <a:rPr lang="ru-RU" sz="2400" i="1" dirty="0">
                <a:solidFill>
                  <a:srgbClr val="002060"/>
                </a:solidFill>
                <a:effectLst>
                  <a:outerShdw blurRad="38100" dist="38100" dir="2700000" algn="tl">
                    <a:srgbClr val="000000">
                      <a:alpha val="43137"/>
                    </a:srgbClr>
                  </a:outerShdw>
                </a:effectLst>
              </a:rPr>
              <a:t>В решении этой задачи поможет одно из наиболее эффективных пособий логические блоки, разработанные венгерским психологом и математиком  </a:t>
            </a:r>
            <a:r>
              <a:rPr lang="ru-RU" sz="2400" i="1" dirty="0" err="1">
                <a:solidFill>
                  <a:srgbClr val="002060"/>
                </a:solidFill>
                <a:effectLst>
                  <a:outerShdw blurRad="38100" dist="38100" dir="2700000" algn="tl">
                    <a:srgbClr val="000000">
                      <a:alpha val="43137"/>
                    </a:srgbClr>
                  </a:outerShdw>
                </a:effectLst>
              </a:rPr>
              <a:t>Золтаном</a:t>
            </a:r>
            <a:r>
              <a:rPr lang="ru-RU" sz="2400" i="1" dirty="0">
                <a:solidFill>
                  <a:srgbClr val="002060"/>
                </a:solidFill>
                <a:effectLst>
                  <a:outerShdw blurRad="38100" dist="38100" dir="2700000" algn="tl">
                    <a:srgbClr val="000000">
                      <a:alpha val="43137"/>
                    </a:srgbClr>
                  </a:outerShdw>
                </a:effectLst>
              </a:rPr>
              <a:t> </a:t>
            </a:r>
            <a:r>
              <a:rPr lang="ru-RU" sz="2400" i="1" dirty="0" err="1">
                <a:solidFill>
                  <a:srgbClr val="002060"/>
                </a:solidFill>
                <a:effectLst>
                  <a:outerShdw blurRad="38100" dist="38100" dir="2700000" algn="tl">
                    <a:srgbClr val="000000">
                      <a:alpha val="43137"/>
                    </a:srgbClr>
                  </a:outerShdw>
                </a:effectLst>
              </a:rPr>
              <a:t>Дьенешем</a:t>
            </a:r>
            <a:r>
              <a:rPr lang="ru-RU" sz="2400" i="1" dirty="0">
                <a:solidFill>
                  <a:srgbClr val="002060"/>
                </a:solidFill>
                <a:effectLst>
                  <a:outerShdw blurRad="38100" dist="38100" dir="2700000" algn="tl">
                    <a:srgbClr val="000000">
                      <a:alpha val="43137"/>
                    </a:srgbClr>
                  </a:outerShdw>
                </a:effectLst>
              </a:rPr>
              <a:t>.</a:t>
            </a:r>
            <a:endParaRPr lang="ru-RU" sz="20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90248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333893"/>
            <a:ext cx="3566725" cy="680223"/>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2026" y="6333893"/>
            <a:ext cx="3247945" cy="68022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53346" y="6333893"/>
            <a:ext cx="3538655" cy="680224"/>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28439" y="-7162"/>
            <a:ext cx="8842917" cy="731681"/>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62848" y="0"/>
            <a:ext cx="1416203" cy="409761"/>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92774" y="-34725"/>
            <a:ext cx="505780" cy="617017"/>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83913" y="-32886"/>
            <a:ext cx="616620" cy="622694"/>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734254" y="-37302"/>
            <a:ext cx="469418" cy="450625"/>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147245" y="-7162"/>
            <a:ext cx="464773" cy="390347"/>
          </a:xfrm>
          <a:prstGeom prst="rect">
            <a:avLst/>
          </a:prstGeom>
          <a:ln>
            <a:noFill/>
          </a:ln>
          <a:effectLst>
            <a:softEdge rad="112500"/>
          </a:effectLst>
        </p:spPr>
      </p:pic>
      <p:sp>
        <p:nvSpPr>
          <p:cNvPr id="4" name="Прямоугольник 3"/>
          <p:cNvSpPr/>
          <p:nvPr/>
        </p:nvSpPr>
        <p:spPr>
          <a:xfrm>
            <a:off x="234176" y="615532"/>
            <a:ext cx="7735289" cy="5548827"/>
          </a:xfrm>
          <a:prstGeom prst="rect">
            <a:avLst/>
          </a:prstGeom>
        </p:spPr>
        <p:txBody>
          <a:bodyPr wrap="square">
            <a:spAutoFit/>
          </a:bodyPr>
          <a:lstStyle/>
          <a:p>
            <a:pPr algn="ctr">
              <a:lnSpc>
                <a:spcPct val="107000"/>
              </a:lnSpc>
              <a:spcAft>
                <a:spcPts val="1500"/>
              </a:spcAft>
            </a:pPr>
            <a:r>
              <a:rPr lang="ru-RU" sz="2000" b="1" i="1" spc="-35">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Моделирование сказок на занятиях по развитию речи </a:t>
            </a:r>
            <a:endParaRPr lang="ru-RU" sz="1400" b="1" i="1">
              <a:solidFill>
                <a:srgbClr val="7030A0"/>
              </a:solidFill>
              <a:effectLst>
                <a:outerShdw blurRad="38100" dist="38100" dir="2700000" algn="tl">
                  <a:srgbClr val="000000">
                    <a:alpha val="43137"/>
                  </a:srgbClr>
                </a:outerShdw>
              </a:effectLst>
              <a:latin typeface="Calibri" panose="020F0502020204030204" pitchFamily="34" charset="0"/>
              <a:ea typeface="Calibri" pitchFamily="34" charset="0"/>
              <a:cs typeface="Times New Roman" panose="02020603050405020304" pitchFamily="18" charset="0"/>
            </a:endParaRPr>
          </a:p>
          <a:p>
            <a:pPr algn="just">
              <a:lnSpc>
                <a:spcPct val="107000"/>
              </a:lnSpc>
              <a:spcAft>
                <a:spcPts val="1500"/>
              </a:spcAft>
            </a:pP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Оказывается, используя набор Дьенеша, можно построить и увлекательное занятие по развитию речи. С помощью блоков моделируют сказки. Метод моделирования позволяет заострить внимание дошкольника на логике изложения, ключевых признаках персонажа, метафоричности родного языка. </a:t>
            </a:r>
            <a:r>
              <a:rPr lang="ru-RU" sz="16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Используя блоки Дьенеша, педагог символически обозначает главных героев сказки.</a:t>
            </a:r>
            <a:endPar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500"/>
              </a:spcAft>
            </a:pP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За основу можно брать известные дошкольникам русские народные сказки. Каждому ребёнку выдаётся набор блоков, и он повторяет действия за воспитателем — выкладывает на своём рабочем месте фигуры. К примеру, в сказке «Курочка Ряба» деда и бабу можно обозначить большими прямоугольниками: деда — синим, а бабу — красным. А курочку педагог после совместного обсуждения с детьми решает представить в образе большого жёлтого круга. Яичко, соответственно, будет маленьким жёлтым кружочком, а мышка — синим треугольником маленького размера. После обозначения всех героев воспитатель предлагает ещё раз вспомнить их: показывает малышам какую-то фигуру, а они описывают её свойства (цвет, форма, размер) и угадывают персонажа сказки. В младшей группе лучше брать только 3 параметра, толщина учитывается начиная со средней группы. В старшем звене задание можно усложнить: ребёнку завязываются глаза повязкой, он берёт в руки блок, называет его свойства и отгадывает героя.</a:t>
            </a:r>
            <a:endParaRPr lang="ru-RU" sz="1600" i="1">
              <a:solidFill>
                <a:srgbClr val="002060"/>
              </a:solidFill>
              <a:effectLst/>
              <a:latin typeface="Calibri" panose="020F0502020204030204" pitchFamily="34" charset="0"/>
              <a:ea typeface="Calibri" pitchFamily="34" charset="0"/>
              <a:cs typeface="Times New Roman" panose="02020603050405020304" pitchFamily="18" charset="0"/>
            </a:endParaRPr>
          </a:p>
        </p:txBody>
      </p:sp>
      <p:pic>
        <p:nvPicPr>
          <p:cNvPr id="16" name="Рисунок 15"/>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883913" y="1057081"/>
            <a:ext cx="4308088" cy="2890451"/>
          </a:xfrm>
          <a:prstGeom prst="rect">
            <a:avLst/>
          </a:prstGeom>
          <a:ln>
            <a:noFill/>
          </a:ln>
          <a:effectLst>
            <a:softEdge rad="112500"/>
          </a:effectLst>
        </p:spPr>
      </p:pic>
      <p:pic>
        <p:nvPicPr>
          <p:cNvPr id="17" name="Рисунок 16"/>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080450" y="3802565"/>
            <a:ext cx="1940312" cy="2531328"/>
          </a:xfrm>
          <a:prstGeom prst="rect">
            <a:avLst/>
          </a:prstGeom>
          <a:ln>
            <a:noFill/>
          </a:ln>
          <a:effectLst>
            <a:softEdge rad="112500"/>
          </a:effectLst>
        </p:spPr>
      </p:pic>
      <p:pic>
        <p:nvPicPr>
          <p:cNvPr id="18" name="Рисунок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467385" y="3947532"/>
            <a:ext cx="122662" cy="176955"/>
          </a:xfrm>
          <a:prstGeom prst="rect">
            <a:avLst/>
          </a:prstGeom>
        </p:spPr>
      </p:pic>
    </p:spTree>
    <p:extLst>
      <p:ext uri="{BB962C8B-B14F-4D97-AF65-F5344CB8AC3E}">
        <p14:creationId xmlns:p14="http://schemas.microsoft.com/office/powerpoint/2010/main" val="24507011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266985"/>
            <a:ext cx="2788979" cy="747131"/>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26312" y="6266985"/>
            <a:ext cx="3445728" cy="74713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10546" y="6266985"/>
            <a:ext cx="3081455" cy="747131"/>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111168"/>
            <a:ext cx="9896909" cy="1159383"/>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00535" y="5032"/>
            <a:ext cx="1515223" cy="607173"/>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239320" y="121955"/>
            <a:ext cx="483028" cy="469767"/>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25219" y="-44261"/>
            <a:ext cx="695035" cy="507377"/>
          </a:xfrm>
          <a:prstGeom prst="rect">
            <a:avLst/>
          </a:prstGeom>
        </p:spPr>
      </p:pic>
      <p:pic>
        <p:nvPicPr>
          <p:cNvPr id="13" name="Рисунок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8974713">
            <a:off x="4536770" y="-91884"/>
            <a:ext cx="483266" cy="463919"/>
          </a:xfrm>
          <a:prstGeom prst="rect">
            <a:avLst/>
          </a:prstGeom>
          <a:ln>
            <a:noFill/>
          </a:ln>
          <a:effectLst>
            <a:softEdge rad="112500"/>
          </a:effectLst>
        </p:spPr>
      </p:pic>
      <p:pic>
        <p:nvPicPr>
          <p:cNvPr id="15" name="Рисунок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80179" y="-82392"/>
            <a:ext cx="591544" cy="501472"/>
          </a:xfrm>
          <a:prstGeom prst="rect">
            <a:avLst/>
          </a:prstGeom>
          <a:ln>
            <a:noFill/>
          </a:ln>
          <a:effectLst>
            <a:softEdge rad="112500"/>
          </a:effectLst>
        </p:spPr>
      </p:pic>
      <p:sp>
        <p:nvSpPr>
          <p:cNvPr id="5" name="Прямоугольник 4"/>
          <p:cNvSpPr/>
          <p:nvPr/>
        </p:nvSpPr>
        <p:spPr>
          <a:xfrm>
            <a:off x="167268" y="1215483"/>
            <a:ext cx="11753387" cy="3841052"/>
          </a:xfrm>
          <a:prstGeom prst="rect">
            <a:avLst/>
          </a:prstGeom>
        </p:spPr>
        <p:txBody>
          <a:bodyPr wrap="square">
            <a:spAutoFit/>
          </a:bodyPr>
          <a:lstStyle/>
          <a:p>
            <a:pPr algn="just">
              <a:lnSpc>
                <a:spcPct val="107000"/>
              </a:lnSpc>
              <a:spcAft>
                <a:spcPts val="1500"/>
              </a:spcAft>
            </a:pPr>
            <a:r>
              <a:rPr lang="ru-RU"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Подобным образом можно обыгрывать на коммуникативных занятиях сказки «Колобок», «Теремок», «Репка», «Пых». Сказка «Теремок», например, интересна тем, что с помощью блоков Дьенеша малыши закрепят представление о размерах животных: так, лягушка и зайчик будут маленькими треугольниками (соответственно, красным и синим), а лисичка и волк — фигурами большого размера (красный треугольник и жёлтый квадрат). А путём моделирования белорусской сказки «Пых» дошкольники лучше усвоят форму овощей: капуста, морковь, свёкла, репа.</a:t>
            </a:r>
            <a:endParaRPr lang="ru-RU" i="1">
              <a:solidFill>
                <a:srgbClr val="002060"/>
              </a:solidFill>
              <a:latin typeface="Calibri" panose="020F0502020204030204" pitchFamily="34" charset="0"/>
              <a:ea typeface="Calibri" pitchFamily="34" charset="0"/>
              <a:cs typeface="Times New Roman" panose="02020603050405020304" pitchFamily="18" charset="0"/>
            </a:endParaRPr>
          </a:p>
          <a:p>
            <a:pPr algn="just">
              <a:lnSpc>
                <a:spcPct val="107000"/>
              </a:lnSpc>
              <a:spcAft>
                <a:spcPts val="1500"/>
              </a:spcAft>
            </a:pPr>
            <a:r>
              <a:rPr lang="ru-RU"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средней группе воспитатель может импровизировать. Например, в сказке «Кот и петух» хитрая лисица обозначается большим толстым треугольником красного цвета. И когда она в третий раз украла петушка, к её дому пошёл кот и украл сыночка лисы — лисёнка (маленький тонкий треугольник красного цвета). Кот и лиса обменялись своей добычей, и с тех пор плутовка больше не показывалась на пороге дома котика и петушка. Такая импровизация вместе с использованием набора Дьенеша сделает занятие по развитию речи более увлекательным для детей и будет способствовать развитию воображения.</a:t>
            </a:r>
            <a:endParaRPr lang="ru-RU" i="1">
              <a:solidFill>
                <a:srgbClr val="002060"/>
              </a:solidFill>
              <a:latin typeface="Calibri" panose="020F0502020204030204" pitchFamily="34"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40042062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446049" y="1226634"/>
            <a:ext cx="11318488" cy="4198201"/>
          </a:xfrm>
          <a:prstGeom prst="rect">
            <a:avLst/>
          </a:prstGeom>
        </p:spPr>
        <p:txBody>
          <a:bodyPr wrap="square">
            <a:spAutoFit/>
          </a:bodyPr>
          <a:lstStyle/>
          <a:p>
            <a:pPr lvl="0" algn="just">
              <a:lnSpc>
                <a:spcPct val="107000"/>
              </a:lnSpc>
              <a:spcAft>
                <a:spcPts val="1500"/>
              </a:spcAft>
            </a:pPr>
            <a:r>
              <a:rPr lang="ru-RU"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Вместе со старшими дошкольниками педагог может сочинить свою собственную сказку.</a:t>
            </a:r>
            <a:r>
              <a:rPr lang="ru-RU"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Дети делятся на 3 группы и выбирают цвет своего царства (у каждой группы — коробка с блоками). Воспитатель рассказывает сказку, а дошкольники назначают фигуры на роли персонажей (определённого цвета в зависимости от царства).</a:t>
            </a:r>
            <a:endParaRPr lang="ru-RU" i="1">
              <a:solidFill>
                <a:srgbClr val="002060"/>
              </a:solidFill>
              <a:latin typeface="Calibri" panose="020F0502020204030204" pitchFamily="34" charset="0"/>
              <a:ea typeface="Calibri" pitchFamily="34" charset="0"/>
              <a:cs typeface="Times New Roman" panose="02020603050405020304" pitchFamily="18" charset="0"/>
            </a:endParaRPr>
          </a:p>
          <a:p>
            <a:pPr lvl="0" algn="just">
              <a:lnSpc>
                <a:spcPct val="107000"/>
              </a:lnSpc>
              <a:spcAft>
                <a:spcPts val="1500"/>
              </a:spcAft>
            </a:pPr>
            <a:r>
              <a:rPr lang="ru-RU" sz="20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некотором царстве, в некотором государстве жил-был царь. Он был сильный, большой, толстый и похож на прямоугольник (дети выбирают блок — большой толстый прямоугольник). У царя была царица, очень похожая на него, только тоньше (выбираем блок — большой тонкий прямоугольник). Жили они очень счастливо, и было у них двое детей, похожих на них, только маленьких (маленький толстый и тонкий прямоугольники). И вот однажды…</a:t>
            </a:r>
            <a:endParaRPr lang="ru-RU" i="1">
              <a:solidFill>
                <a:srgbClr val="002060"/>
              </a:solidFill>
              <a:latin typeface="Calibri" panose="020F0502020204030204" pitchFamily="34" charset="0"/>
              <a:ea typeface="Calibri" pitchFamily="34" charset="0"/>
              <a:cs typeface="Times New Roman" panose="02020603050405020304" pitchFamily="18" charset="0"/>
            </a:endParaRPr>
          </a:p>
          <a:p>
            <a:pPr lvl="0" algn="just">
              <a:lnSpc>
                <a:spcPct val="107000"/>
              </a:lnSpc>
              <a:spcAft>
                <a:spcPts val="1500"/>
              </a:spcAft>
            </a:pPr>
            <a:r>
              <a:rPr lang="ru-RU"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Дальше сказку можно продолжить в соответствии с замыслом самих дошкольников. В качестве варианта можно использовать тему недели: герои отправились в лес по грибы либо ягоды, завели себе домашнего питомца и т. д.</a:t>
            </a:r>
            <a:endParaRPr lang="ru-RU" i="1">
              <a:solidFill>
                <a:srgbClr val="002060"/>
              </a:solidFill>
              <a:latin typeface="Calibri" panose="020F0502020204030204" pitchFamily="34"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42389720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4" name="Прямоугольник 3"/>
          <p:cNvSpPr/>
          <p:nvPr/>
        </p:nvSpPr>
        <p:spPr>
          <a:xfrm>
            <a:off x="178420" y="1068995"/>
            <a:ext cx="11758022" cy="5527219"/>
          </a:xfrm>
          <a:prstGeom prst="rect">
            <a:avLst/>
          </a:prstGeom>
        </p:spPr>
        <p:txBody>
          <a:bodyPr wrap="square">
            <a:spAutoFit/>
          </a:bodyPr>
          <a:lstStyle/>
          <a:p>
            <a:pPr algn="ctr">
              <a:lnSpc>
                <a:spcPct val="107000"/>
              </a:lnSpc>
              <a:spcBef>
                <a:spcPts val="1500"/>
              </a:spcBef>
              <a:spcAft>
                <a:spcPts val="750"/>
              </a:spcAft>
            </a:pPr>
            <a:r>
              <a:rPr lang="ru-RU" sz="2400" b="1" i="1" spc="-35">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Физкультминутки и динамические перерывы на занятиях и в совместной деятельности </a:t>
            </a:r>
            <a:endParaRPr lang="ru-RU" sz="1600" b="1" i="1">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1500"/>
              </a:spcBef>
              <a:spcAft>
                <a:spcPts val="750"/>
              </a:spcAft>
            </a:pPr>
            <a:r>
              <a:rPr lang="ru-RU" sz="16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Развивающие блоки Дьенеша помогут сделать более захватывающим и физкультминутки.</a:t>
            </a: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Организовать его можно как серию подвижных игр с геометрическими фигурами (последние используются в роли предметов-ориентиров, домиков или дорожек).</a:t>
            </a:r>
            <a:endParaRPr lang="ru-RU" sz="1600" i="1">
              <a:solidFill>
                <a:srgbClr val="002060"/>
              </a:solidFill>
              <a:latin typeface="Calibri" panose="020F0502020204030204" pitchFamily="34" charset="0"/>
              <a:ea typeface="Calibri" pitchFamily="34" charset="0"/>
              <a:cs typeface="Times New Roman" panose="02020603050405020304" pitchFamily="18" charset="0"/>
            </a:endParaRPr>
          </a:p>
          <a:p>
            <a:pPr algn="just">
              <a:lnSpc>
                <a:spcPct val="107000"/>
              </a:lnSpc>
              <a:spcAft>
                <a:spcPts val="1500"/>
              </a:spcAft>
            </a:pP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Приведём примеры спортивных игр:</a:t>
            </a:r>
            <a:endParaRPr lang="ru-RU" sz="1600" i="1">
              <a:solidFill>
                <a:srgbClr val="002060"/>
              </a:solidFill>
              <a:latin typeface="Calibri" panose="020F0502020204030204" pitchFamily="34" charset="0"/>
              <a:ea typeface="Calibri"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Подвижная игра «Кошки-мышки». Педагог на шею надевает жетончик с символическим изображением признаков блоков Дьенеша. У кота Васьки также есть жетоны. Мышки водят хоровод со словами:</a:t>
            </a:r>
            <a:endParaRPr lang="ru-RU" sz="1600" i="1">
              <a:solidFill>
                <a:srgbClr val="002060"/>
              </a:solidFill>
              <a:latin typeface="Calibri" panose="020F0502020204030204" pitchFamily="34" charset="0"/>
              <a:ea typeface="Calibri"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Мыши водят хоровод,</a:t>
            </a:r>
            <a:b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 лежанке дремлет кот.</a:t>
            </a:r>
            <a:b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Тише, мыши, не шумите,</a:t>
            </a:r>
            <a:b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Кота Ваську не будите.</a:t>
            </a:r>
            <a:b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Вот проснётся Васька-кот</a:t>
            </a:r>
            <a:b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 разгонит хоровод.</a:t>
            </a:r>
            <a:b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16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 последней фразе кот очень быстро надевает любой из своих жетонов и начинает ловить «мышей». А жетон — это информация о том, каких именно «мышей» намерен поймать кот (у которых такая же символика). Остальным Васька не страшен: его могут дразнить, смеяться над ним. Когда кот поймает нужную мышь, она занимает его место, и игра возобновляется.</a:t>
            </a:r>
            <a:endParaRPr lang="ru-RU" sz="1600" i="1">
              <a:solidFill>
                <a:srgbClr val="002060"/>
              </a:solidFill>
              <a:latin typeface="Calibri" panose="020F0502020204030204" pitchFamily="34"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25349686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pic>
        <p:nvPicPr>
          <p:cNvPr id="2" name="Рисунок 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3452" y="962854"/>
            <a:ext cx="4828480" cy="2821258"/>
          </a:xfrm>
          <a:prstGeom prst="rect">
            <a:avLst/>
          </a:prstGeom>
          <a:ln>
            <a:noFill/>
          </a:ln>
          <a:effectLst>
            <a:softEdge rad="112500"/>
          </a:effectLst>
        </p:spPr>
      </p:pic>
      <p:pic>
        <p:nvPicPr>
          <p:cNvPr id="4" name="Рисунок 3"/>
          <p:cNvPicPr>
            <a:picLocks noChangeAspect="1"/>
          </p:cNvPicPr>
          <p:nvPr/>
        </p:nvPicPr>
        <p:blipFill>
          <a:blip r:embed="rId12">
            <a:extLst>
              <a:ext uri="{28A0092B-C50C-407E-A947-70E740481C1C}">
                <a14:useLocalDpi xmlns:a14="http://schemas.microsoft.com/office/drawing/2010/main"/>
              </a:ext>
            </a:extLst>
          </a:blip>
          <a:stretch>
            <a:fillRect/>
          </a:stretch>
        </p:blipFill>
        <p:spPr>
          <a:xfrm rot="5400000">
            <a:off x="8517276" y="824238"/>
            <a:ext cx="3178097" cy="3182929"/>
          </a:xfrm>
          <a:prstGeom prst="rect">
            <a:avLst/>
          </a:prstGeom>
          <a:ln>
            <a:noFill/>
          </a:ln>
          <a:effectLst>
            <a:softEdge rad="112500"/>
          </a:effectLst>
        </p:spPr>
      </p:pic>
      <p:pic>
        <p:nvPicPr>
          <p:cNvPr id="5" name="Рисунок 4"/>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873077" y="1282653"/>
            <a:ext cx="3495004" cy="4580408"/>
          </a:xfrm>
          <a:prstGeom prst="rect">
            <a:avLst/>
          </a:prstGeom>
          <a:ln>
            <a:noFill/>
          </a:ln>
          <a:effectLst>
            <a:softEdge rad="112500"/>
          </a:effectLst>
        </p:spPr>
      </p:pic>
      <p:pic>
        <p:nvPicPr>
          <p:cNvPr id="14" name="Рисунок 13"/>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55755" y="3720856"/>
            <a:ext cx="4806177" cy="2754351"/>
          </a:xfrm>
          <a:prstGeom prst="rect">
            <a:avLst/>
          </a:prstGeom>
          <a:ln>
            <a:noFill/>
          </a:ln>
          <a:effectLst>
            <a:softEdge rad="112500"/>
          </a:effectLst>
        </p:spPr>
      </p:pic>
      <p:pic>
        <p:nvPicPr>
          <p:cNvPr id="17" name="Рисунок 16"/>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8274206" y="3876973"/>
            <a:ext cx="3662236" cy="2598234"/>
          </a:xfrm>
          <a:prstGeom prst="rect">
            <a:avLst/>
          </a:prstGeom>
          <a:ln>
            <a:noFill/>
          </a:ln>
          <a:effectLst>
            <a:softEdge rad="112500"/>
          </a:effectLst>
        </p:spPr>
      </p:pic>
    </p:spTree>
    <p:extLst>
      <p:ext uri="{BB962C8B-B14F-4D97-AF65-F5344CB8AC3E}">
        <p14:creationId xmlns:p14="http://schemas.microsoft.com/office/powerpoint/2010/main" val="17128090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167267" y="1014100"/>
            <a:ext cx="11931806" cy="5855321"/>
          </a:xfrm>
          <a:prstGeom prst="rect">
            <a:avLst/>
          </a:prstGeom>
        </p:spPr>
        <p:txBody>
          <a:bodyPr wrap="square">
            <a:spAutoFit/>
          </a:bodyPr>
          <a:lstStyle/>
          <a:p>
            <a:pPr marL="914400" algn="just">
              <a:lnSpc>
                <a:spcPct val="107000"/>
              </a:lnSpc>
              <a:spcAft>
                <a:spcPts val="1500"/>
              </a:spcAft>
            </a:pPr>
            <a:r>
              <a:rPr lang="ru-RU"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младшей группе игра начинается с одного свойства — цвета. По мере взросления детей правила усложняются, например, кот ловит только жёлтых и квадратных мышей.</a:t>
            </a:r>
            <a:endParaRPr lang="ru-RU" i="1" dirty="0">
              <a:solidFill>
                <a:srgbClr val="002060"/>
              </a:solidFill>
              <a:latin typeface="Calibri" panose="020F0502020204030204" pitchFamily="34" charset="0"/>
              <a:ea typeface="Calibri"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Эстафета «Собираем урожай» </a:t>
            </a:r>
          </a:p>
          <a:p>
            <a:pPr lvl="0">
              <a:lnSpc>
                <a:spcPct val="107000"/>
              </a:lnSpc>
              <a:spcAft>
                <a:spcPts val="800"/>
              </a:spcAft>
              <a:buSzPts val="1000"/>
              <a:tabLst>
                <a:tab pos="457200" algn="l"/>
              </a:tabLst>
            </a:pPr>
            <a:r>
              <a:rPr lang="ru-RU"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(«Рыбалка», «Перевозка грузов»). Капитан (воспитатель) находится в одном конце зала с корзиной и логическими блоками. Игроки-дошкольники стоят в колонне на другой стороне. В середине зала в обруче рассыпаны блоки </a:t>
            </a:r>
            <a:r>
              <a:rPr lang="ru-RU"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Дьенеша</a:t>
            </a:r>
            <a:r>
              <a:rPr lang="ru-RU"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Для каждого участника-ребёнка педагог поднимает вверх руку с определённой фигурой. Ребёнок должен выбрать такую же, подбежать и поместить её в корзину. Затем эстафета передаётся другому игроку.</a:t>
            </a:r>
            <a:br>
              <a:rPr lang="ru-RU"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старшей и подготовительной группе игру можно усложнить: педагог показывает не фигуру, а её символические свойства.</a:t>
            </a:r>
            <a:endParaRPr lang="ru-RU" i="1" dirty="0">
              <a:solidFill>
                <a:srgbClr val="002060"/>
              </a:solidFill>
              <a:latin typeface="Calibri" panose="020F0502020204030204" pitchFamily="34" charset="0"/>
              <a:ea typeface="Calibri"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ru-RU"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Игра «Космический корабль». </a:t>
            </a:r>
          </a:p>
          <a:p>
            <a:pPr lvl="0" algn="just">
              <a:spcAft>
                <a:spcPts val="800"/>
              </a:spcAft>
              <a:buSzPts val="1000"/>
              <a:tabLst>
                <a:tab pos="457200" algn="l"/>
              </a:tabLst>
            </a:pPr>
            <a:r>
              <a:rPr lang="ru-RU"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Дошкольники делятся на команды, у каждой — свой набор </a:t>
            </a:r>
            <a:r>
              <a:rPr lang="ru-RU"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Дьенеша</a:t>
            </a:r>
            <a:r>
              <a:rPr lang="ru-RU"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Воспитатель на полу раскладывает обручи красного, жёлтого и синего цвета, над ними располагается изображение ракеты. Задача игроков — как можно быстрее заполнить свой обруч такого же цвета фигурами (топливом) с заданным свойством (например, только толстыми). Тогда ракета сможет выйти на орбиту и  полететь.</a:t>
            </a:r>
            <a:r>
              <a:rPr lang="ru-RU" sz="3600" b="1" i="1" spc="-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r>
              <a:rPr lang="ru-RU" b="1" i="1" dirty="0">
                <a:solidFill>
                  <a:srgbClr val="002060"/>
                </a:solidFill>
              </a:rPr>
              <a:t>Чем чаще дети будут работать с набором </a:t>
            </a:r>
            <a:r>
              <a:rPr lang="ru-RU" b="1" i="1" dirty="0" err="1">
                <a:solidFill>
                  <a:srgbClr val="002060"/>
                </a:solidFill>
              </a:rPr>
              <a:t>Дьенеша</a:t>
            </a:r>
            <a:r>
              <a:rPr lang="ru-RU" b="1" i="1" dirty="0">
                <a:solidFill>
                  <a:srgbClr val="002060"/>
                </a:solidFill>
              </a:rPr>
              <a:t>, тем раньше они будут готовы к восприятию более сложных правил в играх</a:t>
            </a:r>
            <a:r>
              <a:rPr lang="ru-RU" i="1" dirty="0">
                <a:solidFill>
                  <a:srgbClr val="002060"/>
                </a:solidFill>
              </a:rPr>
              <a:t>.</a:t>
            </a:r>
          </a:p>
          <a:p>
            <a:pPr marL="342900" lvl="0" indent="-342900" algn="just">
              <a:spcAft>
                <a:spcPts val="800"/>
              </a:spcAft>
              <a:buSzPts val="1000"/>
              <a:buFont typeface="Symbol" panose="05050102010706020507" pitchFamily="18" charset="2"/>
              <a:buChar char=""/>
              <a:tabLst>
                <a:tab pos="457200" algn="l"/>
              </a:tabLst>
            </a:pPr>
            <a:endParaRPr lang="ru-RU" i="1" dirty="0">
              <a:solidFill>
                <a:srgbClr val="002060"/>
              </a:solidFill>
              <a:effectLst/>
              <a:latin typeface="Calibri" panose="020F0502020204030204" pitchFamily="34"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25550018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2" name="Прямоугольник 1"/>
          <p:cNvSpPr/>
          <p:nvPr/>
        </p:nvSpPr>
        <p:spPr>
          <a:xfrm>
            <a:off x="1147544" y="1393902"/>
            <a:ext cx="9412661" cy="2585323"/>
          </a:xfrm>
          <a:prstGeom prst="rect">
            <a:avLst/>
          </a:prstGeom>
        </p:spPr>
        <p:txBody>
          <a:bodyPr wrap="square">
            <a:spAutoFit/>
          </a:bodyPr>
          <a:lstStyle/>
          <a:p>
            <a:pPr lvl="0"/>
            <a:r>
              <a:rPr lang="ru-RU" sz="2400" i="1" dirty="0">
                <a:solidFill>
                  <a:srgbClr val="002060"/>
                </a:solidFill>
                <a:effectLst>
                  <a:outerShdw blurRad="38100" dist="38100" dir="2700000" algn="tl">
                    <a:srgbClr val="000000">
                      <a:alpha val="43137"/>
                    </a:srgbClr>
                  </a:outerShdw>
                </a:effectLst>
              </a:rPr>
              <a:t>Логические блоки </a:t>
            </a:r>
            <a:r>
              <a:rPr lang="ru-RU" sz="2400" i="1" dirty="0" err="1">
                <a:solidFill>
                  <a:srgbClr val="002060"/>
                </a:solidFill>
                <a:effectLst>
                  <a:outerShdw blurRad="38100" dist="38100" dir="2700000" algn="tl">
                    <a:srgbClr val="000000">
                      <a:alpha val="43137"/>
                    </a:srgbClr>
                  </a:outerShdw>
                </a:effectLst>
              </a:rPr>
              <a:t>Дьенеша</a:t>
            </a:r>
            <a:r>
              <a:rPr lang="ru-RU" sz="2400" i="1" dirty="0">
                <a:solidFill>
                  <a:srgbClr val="002060"/>
                </a:solidFill>
                <a:effectLst>
                  <a:outerShdw blurRad="38100" dist="38100" dir="2700000" algn="tl">
                    <a:srgbClr val="000000">
                      <a:alpha val="43137"/>
                    </a:srgbClr>
                  </a:outerShdw>
                </a:effectLst>
              </a:rPr>
              <a:t>, предполагают бесчисленное множество игр, которое можно придумывать и самим. </a:t>
            </a:r>
          </a:p>
          <a:p>
            <a:pPr lvl="0"/>
            <a:r>
              <a:rPr lang="ru-RU" sz="2400" i="1" dirty="0">
                <a:solidFill>
                  <a:srgbClr val="002060"/>
                </a:solidFill>
                <a:effectLst>
                  <a:outerShdw blurRad="38100" dist="38100" dir="2700000" algn="tl">
                    <a:srgbClr val="000000">
                      <a:alpha val="43137"/>
                    </a:srgbClr>
                  </a:outerShdw>
                </a:effectLst>
              </a:rPr>
              <a:t>		Конструирование, моделирование, счет, развитие памяти и речи, воображения, способность совершать логические операции - все это позволяют развивать «чудесные» блоки.</a:t>
            </a:r>
          </a:p>
          <a:p>
            <a:pPr lvl="0"/>
            <a:endParaRPr lang="ru-RU" i="1" dirty="0">
              <a:solidFill>
                <a:srgbClr val="002060"/>
              </a:solidFill>
            </a:endParaRPr>
          </a:p>
        </p:txBody>
      </p:sp>
      <p:pic>
        <p:nvPicPr>
          <p:cNvPr id="3" name="Рисунок 2"/>
          <p:cNvPicPr>
            <a:picLocks noChangeAspect="1"/>
          </p:cNvPicPr>
          <p:nvPr/>
        </p:nvPicPr>
        <p:blipFill>
          <a:blip r:embed="rId11"/>
          <a:stretch>
            <a:fillRect/>
          </a:stretch>
        </p:blipFill>
        <p:spPr>
          <a:xfrm>
            <a:off x="791737" y="3222702"/>
            <a:ext cx="10615961" cy="3323063"/>
          </a:xfrm>
          <a:prstGeom prst="rect">
            <a:avLst/>
          </a:prstGeom>
          <a:ln>
            <a:noFill/>
          </a:ln>
          <a:effectLst>
            <a:softEdge rad="112500"/>
          </a:effectLst>
        </p:spPr>
      </p:pic>
      <p:pic>
        <p:nvPicPr>
          <p:cNvPr id="4" name="Рисунок 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53874" y="3853995"/>
            <a:ext cx="1862254" cy="1148226"/>
          </a:xfrm>
          <a:prstGeom prst="rect">
            <a:avLst/>
          </a:prstGeom>
        </p:spPr>
      </p:pic>
    </p:spTree>
    <p:extLst>
      <p:ext uri="{BB962C8B-B14F-4D97-AF65-F5344CB8AC3E}">
        <p14:creationId xmlns:p14="http://schemas.microsoft.com/office/powerpoint/2010/main" val="40055553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0900" y="144966"/>
            <a:ext cx="9896909" cy="757081"/>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88966" y="0"/>
            <a:ext cx="1359106" cy="485278"/>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8923" y="-32988"/>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95364" y="-32988"/>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sp>
        <p:nvSpPr>
          <p:cNvPr id="3" name="Прямоугольник 2"/>
          <p:cNvSpPr/>
          <p:nvPr/>
        </p:nvSpPr>
        <p:spPr>
          <a:xfrm>
            <a:off x="2118731" y="858644"/>
            <a:ext cx="8829077" cy="830997"/>
          </a:xfrm>
          <a:prstGeom prst="rect">
            <a:avLst/>
          </a:prstGeom>
        </p:spPr>
        <p:txBody>
          <a:bodyPr wrap="square">
            <a:spAutoFit/>
          </a:bodyPr>
          <a:lstStyle/>
          <a:p>
            <a:r>
              <a:rPr lang="ru-RU" sz="2400" b="1" i="1">
                <a:solidFill>
                  <a:srgbClr val="7030A0"/>
                </a:solidFill>
                <a:effectLst>
                  <a:outerShdw blurRad="38100" dist="38100" dir="2700000" algn="tl">
                    <a:srgbClr val="000000">
                      <a:alpha val="43137"/>
                    </a:srgbClr>
                  </a:outerShdw>
                </a:effectLst>
                <a:latin typeface="Helvetica Neue"/>
              </a:rPr>
              <a:t>                    Мастер-класс для родителей       </a:t>
            </a:r>
          </a:p>
          <a:p>
            <a:r>
              <a:rPr lang="ru-RU" sz="2400" b="1" i="1">
                <a:solidFill>
                  <a:srgbClr val="7030A0"/>
                </a:solidFill>
                <a:effectLst>
                  <a:outerShdw blurRad="38100" dist="38100" dir="2700000" algn="tl">
                    <a:srgbClr val="000000">
                      <a:alpha val="43137"/>
                    </a:srgbClr>
                  </a:outerShdw>
                </a:effectLst>
                <a:latin typeface="Helvetica Neue"/>
              </a:rPr>
              <a:t>«Блоки </a:t>
            </a:r>
            <a:r>
              <a:rPr lang="ru-RU" sz="2400" b="1" i="1" err="1">
                <a:solidFill>
                  <a:srgbClr val="7030A0"/>
                </a:solidFill>
                <a:effectLst>
                  <a:outerShdw blurRad="38100" dist="38100" dir="2700000" algn="tl">
                    <a:srgbClr val="000000">
                      <a:alpha val="43137"/>
                    </a:srgbClr>
                  </a:outerShdw>
                </a:effectLst>
                <a:latin typeface="Helvetica Neue"/>
              </a:rPr>
              <a:t>Дьенеша</a:t>
            </a:r>
            <a:r>
              <a:rPr lang="ru-RU" sz="2400" b="1" i="1">
                <a:solidFill>
                  <a:srgbClr val="7030A0"/>
                </a:solidFill>
                <a:effectLst>
                  <a:outerShdw blurRad="38100" dist="38100" dir="2700000" algn="tl">
                    <a:srgbClr val="000000">
                      <a:alpha val="43137"/>
                    </a:srgbClr>
                  </a:outerShdw>
                </a:effectLst>
                <a:latin typeface="Helvetica Neue"/>
              </a:rPr>
              <a:t> –забавная игра для развития и ума!»</a:t>
            </a:r>
          </a:p>
        </p:txBody>
      </p:sp>
      <p:sp>
        <p:nvSpPr>
          <p:cNvPr id="4" name="Прямоугольник 3"/>
          <p:cNvSpPr/>
          <p:nvPr/>
        </p:nvSpPr>
        <p:spPr>
          <a:xfrm>
            <a:off x="178419" y="1689641"/>
            <a:ext cx="11864897" cy="2031325"/>
          </a:xfrm>
          <a:prstGeom prst="rect">
            <a:avLst/>
          </a:prstGeom>
        </p:spPr>
        <p:txBody>
          <a:bodyPr wrap="square">
            <a:spAutoFit/>
          </a:bodyPr>
          <a:lstStyle/>
          <a:p>
            <a:r>
              <a:rPr lang="ru-RU" b="1" i="1">
                <a:solidFill>
                  <a:srgbClr val="002060"/>
                </a:solidFill>
                <a:effectLst>
                  <a:outerShdw blurRad="38100" dist="38100" dir="2700000" algn="tl">
                    <a:srgbClr val="000000">
                      <a:alpha val="43137"/>
                    </a:srgbClr>
                  </a:outerShdw>
                </a:effectLst>
                <a:latin typeface="Helvetica Neue"/>
              </a:rPr>
              <a:t>Цель: </a:t>
            </a:r>
            <a:r>
              <a:rPr lang="ru-RU" i="1">
                <a:solidFill>
                  <a:srgbClr val="002060"/>
                </a:solidFill>
                <a:latin typeface="Helvetica Neue"/>
              </a:rPr>
              <a:t>осуществление педагогического просвещения родителей по использованию логико-математических игр для развития логического мышления детей. </a:t>
            </a:r>
          </a:p>
          <a:p>
            <a:r>
              <a:rPr lang="ru-RU" b="1" i="1">
                <a:solidFill>
                  <a:srgbClr val="002060"/>
                </a:solidFill>
                <a:effectLst>
                  <a:outerShdw blurRad="38100" dist="38100" dir="2700000" algn="tl">
                    <a:srgbClr val="000000">
                      <a:alpha val="43137"/>
                    </a:srgbClr>
                  </a:outerShdw>
                </a:effectLst>
                <a:latin typeface="Helvetica Neue"/>
              </a:rPr>
              <a:t>Задачи: </a:t>
            </a:r>
            <a:r>
              <a:rPr lang="ru-RU" i="1">
                <a:solidFill>
                  <a:srgbClr val="002060"/>
                </a:solidFill>
                <a:latin typeface="Helvetica Neue"/>
              </a:rPr>
              <a:t>познакомить родителей с логико-математическими играми для развития логического мышления детей; обучить участников мастер-класса методам и приемам использования развивающих игр в домашних условиях реализовать единый подход к обучению и развитию детей в семье и в детском саду развивать интерес к образовательным технологиям, инициативу, желание применять на практике полученные знания вызвать желание к сотрудничеству, взаимопониманию.</a:t>
            </a:r>
            <a:endParaRPr lang="ru-RU" i="1">
              <a:solidFill>
                <a:srgbClr val="002060"/>
              </a:solidFill>
            </a:endParaRPr>
          </a:p>
        </p:txBody>
      </p:sp>
      <p:pic>
        <p:nvPicPr>
          <p:cNvPr id="5" name="Рисунок 4"/>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919525" y="3644993"/>
            <a:ext cx="6394757" cy="3068039"/>
          </a:xfrm>
          <a:prstGeom prst="rect">
            <a:avLst/>
          </a:prstGeom>
          <a:ln>
            <a:noFill/>
          </a:ln>
          <a:effectLst>
            <a:softEdge rad="112500"/>
          </a:effectLst>
        </p:spPr>
      </p:pic>
    </p:spTree>
    <p:extLst>
      <p:ext uri="{BB962C8B-B14F-4D97-AF65-F5344CB8AC3E}">
        <p14:creationId xmlns:p14="http://schemas.microsoft.com/office/powerpoint/2010/main" val="70028669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3" y="6411950"/>
            <a:ext cx="3248146" cy="6021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49"/>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6568" y="6411949"/>
            <a:ext cx="3259874" cy="60216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pic>
        <p:nvPicPr>
          <p:cNvPr id="2" name="Рисунок 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338861" y="1692284"/>
            <a:ext cx="5320989" cy="2787805"/>
          </a:xfrm>
          <a:prstGeom prst="rect">
            <a:avLst/>
          </a:prstGeom>
          <a:ln>
            <a:noFill/>
          </a:ln>
          <a:effectLst>
            <a:softEdge rad="112500"/>
          </a:effectLst>
        </p:spPr>
      </p:pic>
      <p:sp>
        <p:nvSpPr>
          <p:cNvPr id="3" name="Прямоугольник 2"/>
          <p:cNvSpPr/>
          <p:nvPr/>
        </p:nvSpPr>
        <p:spPr>
          <a:xfrm>
            <a:off x="211873" y="945019"/>
            <a:ext cx="11876049" cy="923330"/>
          </a:xfrm>
          <a:prstGeom prst="rect">
            <a:avLst/>
          </a:prstGeom>
        </p:spPr>
        <p:txBody>
          <a:bodyPr wrap="square">
            <a:spAutoFit/>
          </a:bodyPr>
          <a:lstStyle/>
          <a:p>
            <a:r>
              <a:rPr lang="ru-RU" i="1">
                <a:solidFill>
                  <a:srgbClr val="002060"/>
                </a:solidFill>
                <a:latin typeface="Helvetica Neue"/>
              </a:rPr>
              <a:t>Сейчас  предлагаю вам поиграть в блоки Дьенеша: </a:t>
            </a:r>
          </a:p>
          <a:p>
            <a:r>
              <a:rPr lang="ru-RU" i="1">
                <a:solidFill>
                  <a:srgbClr val="002060"/>
                </a:solidFill>
                <a:latin typeface="Helvetica Neue"/>
              </a:rPr>
              <a:t>1.Найдите квадрат, желтого цвета, большой, тонкий. 2.Найдите треугольник, красного цвета, маленький, толстый. 3.Найдите прямоугольник, синего цвета, большой, толстый.</a:t>
            </a:r>
            <a:endParaRPr lang="ru-RU" i="1">
              <a:solidFill>
                <a:srgbClr val="002060"/>
              </a:solidFill>
            </a:endParaRPr>
          </a:p>
        </p:txBody>
      </p:sp>
      <p:pic>
        <p:nvPicPr>
          <p:cNvPr id="4" name="Рисунок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1960" y="3947532"/>
            <a:ext cx="4475434" cy="2910468"/>
          </a:xfrm>
          <a:prstGeom prst="rect">
            <a:avLst/>
          </a:prstGeom>
          <a:ln>
            <a:noFill/>
          </a:ln>
          <a:effectLst>
            <a:softEdge rad="112500"/>
          </a:effectLst>
        </p:spPr>
      </p:pic>
      <p:pic>
        <p:nvPicPr>
          <p:cNvPr id="5" name="Рисунок 4"/>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471317" y="3947532"/>
            <a:ext cx="4616605" cy="2898995"/>
          </a:xfrm>
          <a:prstGeom prst="rect">
            <a:avLst/>
          </a:prstGeom>
          <a:ln>
            <a:noFill/>
          </a:ln>
          <a:effectLst>
            <a:softEdge rad="112500"/>
          </a:effectLst>
        </p:spPr>
      </p:pic>
      <p:pic>
        <p:nvPicPr>
          <p:cNvPr id="14" name="Рисунок 13"/>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546531" y="4560849"/>
            <a:ext cx="2924786" cy="2055727"/>
          </a:xfrm>
          <a:prstGeom prst="rect">
            <a:avLst/>
          </a:prstGeom>
          <a:ln>
            <a:noFill/>
          </a:ln>
          <a:effectLst>
            <a:softEdge rad="112500"/>
          </a:effectLst>
        </p:spPr>
      </p:pic>
      <p:pic>
        <p:nvPicPr>
          <p:cNvPr id="16" name="Рисунок 15"/>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8809463" y="2239207"/>
            <a:ext cx="2726455" cy="1569989"/>
          </a:xfrm>
          <a:prstGeom prst="rect">
            <a:avLst/>
          </a:prstGeom>
          <a:ln>
            <a:noFill/>
          </a:ln>
          <a:effectLst>
            <a:softEdge rad="112500"/>
          </a:effectLst>
        </p:spPr>
      </p:pic>
      <p:pic>
        <p:nvPicPr>
          <p:cNvPr id="17" name="Рисунок 16"/>
          <p:cNvPicPr>
            <a:picLocks noChangeAspect="1"/>
          </p:cNvPicPr>
          <p:nvPr/>
        </p:nvPicPr>
        <p:blipFill>
          <a:blip r:embed="rId16"/>
          <a:stretch>
            <a:fillRect/>
          </a:stretch>
        </p:blipFill>
        <p:spPr>
          <a:xfrm>
            <a:off x="447966" y="2051765"/>
            <a:ext cx="2494890" cy="1712350"/>
          </a:xfrm>
          <a:prstGeom prst="rect">
            <a:avLst/>
          </a:prstGeom>
          <a:ln>
            <a:noFill/>
          </a:ln>
          <a:effectLst>
            <a:softEdge rad="112500"/>
          </a:effectLst>
        </p:spPr>
      </p:pic>
    </p:spTree>
    <p:extLst>
      <p:ext uri="{BB962C8B-B14F-4D97-AF65-F5344CB8AC3E}">
        <p14:creationId xmlns:p14="http://schemas.microsoft.com/office/powerpoint/2010/main" val="384419752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80" y="6411950"/>
            <a:ext cx="3248146" cy="50180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7394" y="6411950"/>
            <a:ext cx="2943923" cy="60216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70662" y="6411950"/>
            <a:ext cx="3259874" cy="48507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952181"/>
          </a:xfrm>
          <a:prstGeom prst="rect">
            <a:avLst/>
          </a:prstGeom>
          <a:ln>
            <a:noFill/>
          </a:ln>
          <a:effectLst>
            <a:softEdge rad="112500"/>
          </a:effectLst>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1630" y="88372"/>
            <a:ext cx="1236442" cy="396906"/>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725" y="0"/>
            <a:ext cx="491684"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9594" y="-24997"/>
            <a:ext cx="616974" cy="68854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50748" y="4295"/>
            <a:ext cx="526647" cy="50556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00957" y="61918"/>
            <a:ext cx="592983" cy="449814"/>
          </a:xfrm>
          <a:prstGeom prst="rect">
            <a:avLst/>
          </a:prstGeom>
          <a:ln>
            <a:noFill/>
          </a:ln>
          <a:effectLst>
            <a:softEdge rad="112500"/>
          </a:effectLst>
        </p:spPr>
      </p:pic>
      <p:pic>
        <p:nvPicPr>
          <p:cNvPr id="3" name="Рисунок 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999355" y="815375"/>
            <a:ext cx="6088567" cy="3734323"/>
          </a:xfrm>
          <a:prstGeom prst="rect">
            <a:avLst/>
          </a:prstGeom>
          <a:ln>
            <a:noFill/>
          </a:ln>
          <a:effectLst>
            <a:softEdge rad="112500"/>
          </a:effectLst>
        </p:spPr>
      </p:pic>
      <p:pic>
        <p:nvPicPr>
          <p:cNvPr id="4" name="Рисунок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0" y="894983"/>
            <a:ext cx="5984489" cy="3654715"/>
          </a:xfrm>
          <a:prstGeom prst="rect">
            <a:avLst/>
          </a:prstGeom>
          <a:ln>
            <a:noFill/>
          </a:ln>
          <a:effectLst>
            <a:softEdge rad="112500"/>
          </a:effectLst>
        </p:spPr>
      </p:pic>
      <p:pic>
        <p:nvPicPr>
          <p:cNvPr id="5" name="Рисунок 4"/>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572105" y="4047893"/>
            <a:ext cx="5141172" cy="2810107"/>
          </a:xfrm>
          <a:prstGeom prst="rect">
            <a:avLst/>
          </a:prstGeom>
          <a:ln>
            <a:noFill/>
          </a:ln>
          <a:effectLst>
            <a:softEdge rad="112500"/>
          </a:effectLst>
        </p:spPr>
      </p:pic>
      <p:pic>
        <p:nvPicPr>
          <p:cNvPr id="14" name="Рисунок 13"/>
          <p:cNvPicPr>
            <a:picLocks noChangeAspect="1"/>
          </p:cNvPicPr>
          <p:nvPr/>
        </p:nvPicPr>
        <p:blipFill>
          <a:blip r:embed="rId14">
            <a:extLst>
              <a:ext uri="{28A0092B-C50C-407E-A947-70E740481C1C}">
                <a14:useLocalDpi xmlns:a14="http://schemas.microsoft.com/office/drawing/2010/main"/>
              </a:ext>
            </a:extLst>
          </a:blip>
          <a:stretch>
            <a:fillRect/>
          </a:stretch>
        </p:blipFill>
        <p:spPr>
          <a:xfrm rot="5400000">
            <a:off x="704385" y="4376459"/>
            <a:ext cx="2163336" cy="2509814"/>
          </a:xfrm>
          <a:prstGeom prst="rect">
            <a:avLst/>
          </a:prstGeom>
          <a:ln>
            <a:noFill/>
          </a:ln>
          <a:effectLst>
            <a:softEdge rad="112500"/>
          </a:effectLst>
        </p:spPr>
      </p:pic>
      <p:pic>
        <p:nvPicPr>
          <p:cNvPr id="16" name="Рисунок 15"/>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8728143" y="4549699"/>
            <a:ext cx="3359779" cy="2104790"/>
          </a:xfrm>
          <a:prstGeom prst="rect">
            <a:avLst/>
          </a:prstGeom>
          <a:ln>
            <a:noFill/>
          </a:ln>
          <a:effectLst>
            <a:softEdge rad="112500"/>
          </a:effectLst>
        </p:spPr>
      </p:pic>
    </p:spTree>
    <p:extLst>
      <p:ext uri="{BB962C8B-B14F-4D97-AF65-F5344CB8AC3E}">
        <p14:creationId xmlns:p14="http://schemas.microsoft.com/office/powerpoint/2010/main" val="9424180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099717"/>
            <a:ext cx="4048095" cy="914399"/>
          </a:xfrm>
          <a:prstGeom prst="rect">
            <a:avLst/>
          </a:prstGeom>
        </p:spPr>
      </p:pic>
      <p:pic>
        <p:nvPicPr>
          <p:cNvPr id="7" name="Рисунок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1499" y="6099717"/>
            <a:ext cx="4048095" cy="914399"/>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43906" y="6099717"/>
            <a:ext cx="4048095" cy="91440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7545" y="-7162"/>
            <a:ext cx="9896909" cy="1509712"/>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09564" y="104899"/>
            <a:ext cx="1605776" cy="787199"/>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88372"/>
            <a:ext cx="698298" cy="939534"/>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69465" y="0"/>
            <a:ext cx="820999" cy="945019"/>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a:ext>
            </a:extLst>
          </a:blip>
          <a:stretch>
            <a:fillRect/>
          </a:stretch>
        </p:blipFill>
        <p:spPr>
          <a:xfrm rot="18974713">
            <a:off x="4567886" y="-6890"/>
            <a:ext cx="679534" cy="652329"/>
          </a:xfrm>
          <a:prstGeom prst="rect">
            <a:avLst/>
          </a:prstGeom>
          <a:ln>
            <a:noFill/>
          </a:ln>
          <a:effectLst>
            <a:softEdge rad="112500"/>
          </a:effectLst>
        </p:spPr>
      </p:pic>
      <p:pic>
        <p:nvPicPr>
          <p:cNvPr id="15" name="Рисунок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52383" y="35464"/>
            <a:ext cx="777746" cy="659322"/>
          </a:xfrm>
          <a:prstGeom prst="rect">
            <a:avLst/>
          </a:prstGeom>
          <a:ln>
            <a:noFill/>
          </a:ln>
          <a:effectLst>
            <a:softEdge rad="112500"/>
          </a:effectLst>
        </p:spPr>
      </p:pic>
      <p:sp>
        <p:nvSpPr>
          <p:cNvPr id="5" name="Прямоугольник 4"/>
          <p:cNvSpPr/>
          <p:nvPr/>
        </p:nvSpPr>
        <p:spPr>
          <a:xfrm>
            <a:off x="869795" y="1344933"/>
            <a:ext cx="7549376" cy="584775"/>
          </a:xfrm>
          <a:prstGeom prst="rect">
            <a:avLst/>
          </a:prstGeom>
        </p:spPr>
        <p:txBody>
          <a:bodyPr wrap="square">
            <a:spAutoFit/>
          </a:bodyPr>
          <a:lstStyle/>
          <a:p>
            <a:pPr lvl="0" algn="ctr"/>
            <a:r>
              <a:rPr lang="ru-RU" sz="3200" b="1" i="1">
                <a:ln w="11430"/>
                <a:solidFill>
                  <a:srgbClr val="7030A0"/>
                </a:solidFill>
                <a:effectLst>
                  <a:outerShdw blurRad="50800" dist="39000" dir="5460000" algn="tl">
                    <a:srgbClr val="000000">
                      <a:alpha val="38000"/>
                    </a:srgbClr>
                  </a:outerShdw>
                </a:effectLst>
                <a:latin typeface="Georgia" pitchFamily="18" charset="0"/>
              </a:rPr>
              <a:t>Об авторе</a:t>
            </a:r>
          </a:p>
        </p:txBody>
      </p:sp>
      <p:pic>
        <p:nvPicPr>
          <p:cNvPr id="14" name="Рисунок 1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39035" y="1614611"/>
            <a:ext cx="3852965" cy="4168079"/>
          </a:xfrm>
          <a:prstGeom prst="rect">
            <a:avLst/>
          </a:prstGeom>
          <a:ln>
            <a:noFill/>
          </a:ln>
          <a:effectLst>
            <a:softEdge rad="112500"/>
          </a:effectLst>
        </p:spPr>
      </p:pic>
      <p:sp>
        <p:nvSpPr>
          <p:cNvPr id="16" name="Прямоугольник 15"/>
          <p:cNvSpPr/>
          <p:nvPr/>
        </p:nvSpPr>
        <p:spPr>
          <a:xfrm>
            <a:off x="579862" y="1905506"/>
            <a:ext cx="7649737" cy="3416320"/>
          </a:xfrm>
          <a:prstGeom prst="rect">
            <a:avLst/>
          </a:prstGeom>
        </p:spPr>
        <p:txBody>
          <a:bodyPr wrap="square">
            <a:spAutoFit/>
          </a:bodyPr>
          <a:lstStyle/>
          <a:p>
            <a:pPr algn="ctr"/>
            <a:r>
              <a:rPr lang="ru-RU" sz="2400" b="1" i="1" err="1">
                <a:solidFill>
                  <a:srgbClr val="002060"/>
                </a:solidFill>
                <a:effectLst>
                  <a:outerShdw blurRad="38100" dist="38100" dir="2700000" algn="tl">
                    <a:srgbClr val="000000">
                      <a:alpha val="43137"/>
                    </a:srgbClr>
                  </a:outerShdw>
                </a:effectLst>
                <a:latin typeface="Roboto"/>
              </a:rPr>
              <a:t>Золтан</a:t>
            </a:r>
            <a:r>
              <a:rPr lang="ru-RU" sz="2400" b="1" i="1">
                <a:solidFill>
                  <a:srgbClr val="002060"/>
                </a:solidFill>
                <a:effectLst>
                  <a:outerShdw blurRad="38100" dist="38100" dir="2700000" algn="tl">
                    <a:srgbClr val="000000">
                      <a:alpha val="43137"/>
                    </a:srgbClr>
                  </a:outerShdw>
                </a:effectLst>
                <a:latin typeface="Roboto"/>
              </a:rPr>
              <a:t> Пал </a:t>
            </a:r>
            <a:r>
              <a:rPr lang="ru-RU" sz="2400" b="1" i="1" err="1">
                <a:solidFill>
                  <a:srgbClr val="002060"/>
                </a:solidFill>
                <a:effectLst>
                  <a:outerShdw blurRad="38100" dist="38100" dir="2700000" algn="tl">
                    <a:srgbClr val="000000">
                      <a:alpha val="43137"/>
                    </a:srgbClr>
                  </a:outerShdw>
                </a:effectLst>
                <a:latin typeface="Roboto"/>
              </a:rPr>
              <a:t>Дьенеш</a:t>
            </a:r>
            <a:r>
              <a:rPr lang="ru-RU" sz="2400" b="1" i="1">
                <a:solidFill>
                  <a:srgbClr val="002060"/>
                </a:solidFill>
                <a:effectLst>
                  <a:outerShdw blurRad="38100" dist="38100" dir="2700000" algn="tl">
                    <a:srgbClr val="000000">
                      <a:alpha val="43137"/>
                    </a:srgbClr>
                  </a:outerShdw>
                </a:effectLst>
                <a:latin typeface="Roboto"/>
              </a:rPr>
              <a:t> (1916 – 2014г)</a:t>
            </a:r>
            <a:br>
              <a:rPr lang="ru-RU" sz="2400" b="1" i="1">
                <a:solidFill>
                  <a:srgbClr val="002060"/>
                </a:solidFill>
                <a:effectLst>
                  <a:outerShdw blurRad="38100" dist="38100" dir="2700000" algn="tl">
                    <a:srgbClr val="000000">
                      <a:alpha val="43137"/>
                    </a:srgbClr>
                  </a:outerShdw>
                </a:effectLst>
                <a:latin typeface="Roboto"/>
              </a:rPr>
            </a:br>
            <a:endParaRPr lang="ru-RU" sz="2400" b="1" i="1">
              <a:solidFill>
                <a:srgbClr val="002060"/>
              </a:solidFill>
              <a:effectLst>
                <a:outerShdw blurRad="38100" dist="38100" dir="2700000" algn="tl">
                  <a:srgbClr val="000000">
                    <a:alpha val="43137"/>
                  </a:srgbClr>
                </a:outerShdw>
              </a:effectLst>
              <a:latin typeface="Roboto"/>
            </a:endParaRPr>
          </a:p>
          <a:p>
            <a:pPr algn="ctr"/>
            <a:r>
              <a:rPr lang="ru-RU" sz="2400" b="1" i="1">
                <a:solidFill>
                  <a:srgbClr val="002060"/>
                </a:solidFill>
                <a:effectLst>
                  <a:outerShdw blurRad="38100" dist="38100" dir="2700000" algn="tl">
                    <a:srgbClr val="000000">
                      <a:alpha val="43137"/>
                    </a:srgbClr>
                  </a:outerShdw>
                </a:effectLst>
                <a:latin typeface="Roboto"/>
              </a:rPr>
              <a:t>Венгерский профессор, специалист по психологии и математике, создатель прогрессивной авторской методики обучения детей – «новая математика» для раннего логического предварительного обучения, и прежде всего для подготовки мышления детей к усвоению математики.</a:t>
            </a:r>
          </a:p>
        </p:txBody>
      </p:sp>
      <p:sp>
        <p:nvSpPr>
          <p:cNvPr id="18" name="Прямоугольник 17"/>
          <p:cNvSpPr/>
          <p:nvPr/>
        </p:nvSpPr>
        <p:spPr>
          <a:xfrm>
            <a:off x="189572" y="1752284"/>
            <a:ext cx="8151540" cy="646331"/>
          </a:xfrm>
          <a:prstGeom prst="rect">
            <a:avLst/>
          </a:prstGeom>
        </p:spPr>
        <p:txBody>
          <a:bodyPr wrap="square">
            <a:spAutoFit/>
          </a:bodyPr>
          <a:lstStyle/>
          <a:p>
            <a:r>
              <a:rPr lang="ru-RU">
                <a:solidFill>
                  <a:srgbClr val="111115"/>
                </a:solidFill>
                <a:latin typeface="initial"/>
              </a:rPr>
              <a:t/>
            </a:r>
            <a:br>
              <a:rPr lang="ru-RU">
                <a:solidFill>
                  <a:srgbClr val="111115"/>
                </a:solidFill>
                <a:latin typeface="initial"/>
              </a:rPr>
            </a:br>
            <a:endParaRPr lang="ru-RU"/>
          </a:p>
        </p:txBody>
      </p:sp>
    </p:spTree>
    <p:extLst>
      <p:ext uri="{BB962C8B-B14F-4D97-AF65-F5344CB8AC3E}">
        <p14:creationId xmlns:p14="http://schemas.microsoft.com/office/powerpoint/2010/main" val="26702831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099717"/>
            <a:ext cx="4048095" cy="914399"/>
          </a:xfrm>
          <a:prstGeom prst="rect">
            <a:avLst/>
          </a:prstGeom>
        </p:spPr>
      </p:pic>
      <p:pic>
        <p:nvPicPr>
          <p:cNvPr id="7" name="Рисунок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1499" y="6099717"/>
            <a:ext cx="4048095" cy="914399"/>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43906" y="6099717"/>
            <a:ext cx="4048095" cy="91440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7545" y="-7162"/>
            <a:ext cx="9896909" cy="1509712"/>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09564" y="104899"/>
            <a:ext cx="1605776" cy="787199"/>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88372"/>
            <a:ext cx="698298" cy="939534"/>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69465" y="0"/>
            <a:ext cx="820999" cy="945019"/>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a:ext>
            </a:extLst>
          </a:blip>
          <a:stretch>
            <a:fillRect/>
          </a:stretch>
        </p:blipFill>
        <p:spPr>
          <a:xfrm rot="18974713">
            <a:off x="4567886" y="-6890"/>
            <a:ext cx="679534" cy="652329"/>
          </a:xfrm>
          <a:prstGeom prst="rect">
            <a:avLst/>
          </a:prstGeom>
          <a:ln>
            <a:noFill/>
          </a:ln>
          <a:effectLst>
            <a:softEdge rad="112500"/>
          </a:effectLst>
        </p:spPr>
      </p:pic>
      <p:pic>
        <p:nvPicPr>
          <p:cNvPr id="15" name="Рисунок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52383" y="35464"/>
            <a:ext cx="777746" cy="659322"/>
          </a:xfrm>
          <a:prstGeom prst="rect">
            <a:avLst/>
          </a:prstGeom>
          <a:ln>
            <a:noFill/>
          </a:ln>
          <a:effectLst>
            <a:softEdge rad="112500"/>
          </a:effectLst>
        </p:spPr>
      </p:pic>
      <p:sp>
        <p:nvSpPr>
          <p:cNvPr id="3" name="Объект 2"/>
          <p:cNvSpPr>
            <a:spLocks noGrp="1"/>
          </p:cNvSpPr>
          <p:nvPr>
            <p:ph idx="1"/>
          </p:nvPr>
        </p:nvSpPr>
        <p:spPr>
          <a:xfrm>
            <a:off x="345688" y="1502550"/>
            <a:ext cx="11719932" cy="4039636"/>
          </a:xfrm>
        </p:spPr>
        <p:txBody>
          <a:bodyPr>
            <a:normAutofit fontScale="47500" lnSpcReduction="20000"/>
          </a:bodyPr>
          <a:lstStyle/>
          <a:p>
            <a:r>
              <a:rPr lang="ru-RU" sz="5900" i="1" dirty="0">
                <a:solidFill>
                  <a:srgbClr val="002060"/>
                </a:solidFill>
                <a:effectLst>
                  <a:outerShdw blurRad="38100" dist="38100" dir="2700000" algn="tl">
                    <a:srgbClr val="000000">
                      <a:alpha val="43137"/>
                    </a:srgbClr>
                  </a:outerShdw>
                </a:effectLst>
              </a:rPr>
              <a:t>Блоки </a:t>
            </a:r>
            <a:r>
              <a:rPr lang="ru-RU" sz="5900" i="1" dirty="0" err="1">
                <a:solidFill>
                  <a:srgbClr val="002060"/>
                </a:solidFill>
                <a:effectLst>
                  <a:outerShdw blurRad="38100" dist="38100" dir="2700000" algn="tl">
                    <a:srgbClr val="000000">
                      <a:alpha val="43137"/>
                    </a:srgbClr>
                  </a:outerShdw>
                </a:effectLst>
              </a:rPr>
              <a:t>Дьенеша</a:t>
            </a:r>
            <a:r>
              <a:rPr lang="ru-RU" sz="5900" i="1" dirty="0">
                <a:solidFill>
                  <a:srgbClr val="002060"/>
                </a:solidFill>
                <a:effectLst>
                  <a:outerShdw blurRad="38100" dist="38100" dir="2700000" algn="tl">
                    <a:srgbClr val="000000">
                      <a:alpha val="43137"/>
                    </a:srgbClr>
                  </a:outerShdw>
                </a:effectLst>
              </a:rPr>
              <a:t> – это увлекательное и полезное занятие!</a:t>
            </a:r>
          </a:p>
          <a:p>
            <a:r>
              <a:rPr lang="ru-RU" sz="5900" i="1" dirty="0">
                <a:solidFill>
                  <a:srgbClr val="002060"/>
                </a:solidFill>
                <a:effectLst>
                  <a:outerShdw blurRad="38100" dist="38100" dir="2700000" algn="tl">
                    <a:srgbClr val="000000">
                      <a:alpha val="43137"/>
                    </a:srgbClr>
                  </a:outerShdw>
                </a:effectLst>
              </a:rPr>
              <a:t> В процессе развития логического мышления у ребенка формируются умения рассуждать, делать умозаключения, выстраивать причинно-следственные связи. Умение детей последовательно и доказательно мыслить, догадываться, проявлять умственное напряжение, мыслить логически – просто необходимо для успешного освоения школьной программы.</a:t>
            </a:r>
          </a:p>
          <a:p>
            <a:endParaRPr lang="ru-RU" dirty="0"/>
          </a:p>
        </p:txBody>
      </p:sp>
    </p:spTree>
    <p:extLst>
      <p:ext uri="{BB962C8B-B14F-4D97-AF65-F5344CB8AC3E}">
        <p14:creationId xmlns:p14="http://schemas.microsoft.com/office/powerpoint/2010/main" val="14146089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093" y="6133172"/>
            <a:ext cx="3248146" cy="880944"/>
          </a:xfrm>
          <a:prstGeom prst="rect">
            <a:avLst/>
          </a:prstGeom>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7394" y="6133172"/>
            <a:ext cx="2943923" cy="880944"/>
          </a:xfrm>
          <a:prstGeom prst="rect">
            <a:avLst/>
          </a:prstGeom>
        </p:spPr>
      </p:pic>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6568" y="6133172"/>
            <a:ext cx="3259874" cy="880943"/>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1244947"/>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44361" y="78059"/>
            <a:ext cx="1672683" cy="626462"/>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69456" y="0"/>
            <a:ext cx="688693" cy="70452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60837" y="0"/>
            <a:ext cx="805626" cy="814967"/>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439554" y="48870"/>
            <a:ext cx="632087" cy="606782"/>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685679" y="3081"/>
            <a:ext cx="871560" cy="661132"/>
          </a:xfrm>
          <a:prstGeom prst="rect">
            <a:avLst/>
          </a:prstGeom>
          <a:ln>
            <a:noFill/>
          </a:ln>
          <a:effectLst>
            <a:softEdge rad="112500"/>
          </a:effectLst>
        </p:spPr>
      </p:pic>
      <p:sp>
        <p:nvSpPr>
          <p:cNvPr id="2" name="Прямоугольник 1"/>
          <p:cNvSpPr/>
          <p:nvPr/>
        </p:nvSpPr>
        <p:spPr>
          <a:xfrm>
            <a:off x="1069456" y="1316071"/>
            <a:ext cx="9535353" cy="4801314"/>
          </a:xfrm>
          <a:prstGeom prst="rect">
            <a:avLst/>
          </a:prstGeom>
        </p:spPr>
        <p:txBody>
          <a:bodyPr wrap="square">
            <a:spAutoFit/>
          </a:bodyPr>
          <a:lstStyle/>
          <a:p>
            <a:r>
              <a:rPr lang="ru-RU" sz="2400" i="1" dirty="0">
                <a:solidFill>
                  <a:srgbClr val="002060"/>
                </a:solidFill>
                <a:effectLst>
                  <a:outerShdw blurRad="38100" dist="38100" dir="2700000" algn="tl">
                    <a:srgbClr val="000000">
                      <a:alpha val="43137"/>
                    </a:srgbClr>
                  </a:outerShdw>
                </a:effectLst>
                <a:latin typeface="Times New Roman, serif"/>
              </a:rPr>
              <a:t>В.А. Сухомлинский считал, что духовная жизнь ребенка полноценна лишь тогда, когда он живет в мире игры, сказки, музыки, фантазии, творчества. Без того он – засушенный цветок.</a:t>
            </a:r>
            <a:endParaRPr lang="ru-RU" b="1" i="1" dirty="0">
              <a:solidFill>
                <a:srgbClr val="002060"/>
              </a:solidFill>
              <a:effectLst>
                <a:outerShdw blurRad="38100" dist="38100" dir="2700000" algn="tl">
                  <a:srgbClr val="000000">
                    <a:alpha val="43137"/>
                  </a:srgbClr>
                </a:outerShdw>
              </a:effectLst>
              <a:latin typeface="Times New Roman, serif"/>
            </a:endParaRPr>
          </a:p>
          <a:p>
            <a:pPr algn="just"/>
            <a:endParaRPr lang="ru-RU" b="1" i="1" dirty="0">
              <a:solidFill>
                <a:srgbClr val="7030A0"/>
              </a:solidFill>
              <a:effectLst>
                <a:outerShdw blurRad="38100" dist="38100" dir="2700000" algn="tl">
                  <a:srgbClr val="000000">
                    <a:alpha val="43137"/>
                  </a:srgbClr>
                </a:outerShdw>
              </a:effectLst>
              <a:latin typeface="Open Sans"/>
            </a:endParaRPr>
          </a:p>
          <a:p>
            <a:pPr algn="ctr"/>
            <a:r>
              <a:rPr lang="ru-RU" sz="3200" b="1" i="1" dirty="0">
                <a:solidFill>
                  <a:srgbClr val="FFFF00"/>
                </a:solidFill>
                <a:effectLst>
                  <a:outerShdw blurRad="38100" dist="38100" dir="2700000" algn="tl">
                    <a:srgbClr val="000000">
                      <a:alpha val="43137"/>
                    </a:srgbClr>
                  </a:outerShdw>
                </a:effectLst>
                <a:latin typeface="Times New Roman, serif"/>
              </a:rPr>
              <a:t>СПАСИБО ЗА ВНИМАНИЕ!</a:t>
            </a:r>
          </a:p>
          <a:p>
            <a:pPr algn="ctr"/>
            <a:endParaRPr lang="ru-RU" sz="3200" b="1" i="1" dirty="0">
              <a:solidFill>
                <a:srgbClr val="FFFF00"/>
              </a:solidFill>
              <a:effectLst>
                <a:outerShdw blurRad="38100" dist="38100" dir="2700000" algn="tl">
                  <a:srgbClr val="000000">
                    <a:alpha val="43137"/>
                  </a:srgbClr>
                </a:outerShdw>
              </a:effectLst>
              <a:latin typeface="Times New Roman, serif"/>
            </a:endParaRPr>
          </a:p>
          <a:p>
            <a:pPr algn="ctr"/>
            <a:endParaRPr lang="ru-RU" sz="3200" b="1" i="1" dirty="0">
              <a:solidFill>
                <a:srgbClr val="FFFF00"/>
              </a:solidFill>
              <a:effectLst>
                <a:outerShdw blurRad="38100" dist="38100" dir="2700000" algn="tl">
                  <a:srgbClr val="000000">
                    <a:alpha val="43137"/>
                  </a:srgbClr>
                </a:outerShdw>
              </a:effectLst>
              <a:latin typeface="Times New Roman, serif"/>
            </a:endParaRPr>
          </a:p>
          <a:p>
            <a:pPr algn="ctr"/>
            <a:endParaRPr lang="ru-RU" sz="3200" b="1" i="1" dirty="0">
              <a:solidFill>
                <a:srgbClr val="FFFF00"/>
              </a:solidFill>
              <a:effectLst>
                <a:outerShdw blurRad="38100" dist="38100" dir="2700000" algn="tl">
                  <a:srgbClr val="000000">
                    <a:alpha val="43137"/>
                  </a:srgbClr>
                </a:outerShdw>
              </a:effectLst>
              <a:latin typeface="Times New Roman, serif"/>
            </a:endParaRPr>
          </a:p>
          <a:p>
            <a:pPr algn="ctr"/>
            <a:endParaRPr lang="ru-RU" sz="3200" b="1" i="1" dirty="0">
              <a:solidFill>
                <a:srgbClr val="FFFF00"/>
              </a:solidFill>
              <a:effectLst>
                <a:outerShdw blurRad="38100" dist="38100" dir="2700000" algn="tl">
                  <a:srgbClr val="000000">
                    <a:alpha val="43137"/>
                  </a:srgbClr>
                </a:outerShdw>
              </a:effectLst>
              <a:latin typeface="Times New Roman, serif"/>
            </a:endParaRPr>
          </a:p>
          <a:p>
            <a:pPr algn="ctr"/>
            <a:r>
              <a:rPr lang="ru-RU" sz="3200" b="1" i="1" dirty="0">
                <a:solidFill>
                  <a:srgbClr val="FF0000"/>
                </a:solidFill>
                <a:effectLst>
                  <a:outerShdw blurRad="38100" dist="38100" dir="2700000" algn="tl">
                    <a:srgbClr val="000000">
                      <a:alpha val="43137"/>
                    </a:srgbClr>
                  </a:outerShdw>
                </a:effectLst>
                <a:latin typeface="Times New Roman, serif"/>
              </a:rPr>
              <a:t>Желаю всем удачи!!!</a:t>
            </a:r>
            <a:endParaRPr lang="ru-RU" sz="3200" b="1" i="1" dirty="0">
              <a:solidFill>
                <a:srgbClr val="FF0000"/>
              </a:solidFill>
              <a:effectLst>
                <a:outerShdw blurRad="38100" dist="38100" dir="2700000" algn="tl">
                  <a:srgbClr val="000000">
                    <a:alpha val="43137"/>
                  </a:srgbClr>
                </a:outerShdw>
              </a:effectLst>
              <a:latin typeface="Open Sans"/>
            </a:endParaRPr>
          </a:p>
        </p:txBody>
      </p:sp>
      <p:pic>
        <p:nvPicPr>
          <p:cNvPr id="3" name="Рисунок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04561" y="3601845"/>
            <a:ext cx="2665141" cy="2087274"/>
          </a:xfrm>
          <a:prstGeom prst="rect">
            <a:avLst/>
          </a:prstGeom>
          <a:ln>
            <a:noFill/>
          </a:ln>
          <a:effectLst>
            <a:softEdge rad="112500"/>
          </a:effectLst>
        </p:spPr>
      </p:pic>
    </p:spTree>
    <p:extLst>
      <p:ext uri="{BB962C8B-B14F-4D97-AF65-F5344CB8AC3E}">
        <p14:creationId xmlns:p14="http://schemas.microsoft.com/office/powerpoint/2010/main" val="12394068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099717"/>
            <a:ext cx="4048095" cy="914399"/>
          </a:xfrm>
          <a:prstGeom prst="rect">
            <a:avLst/>
          </a:prstGeom>
        </p:spPr>
      </p:pic>
      <p:pic>
        <p:nvPicPr>
          <p:cNvPr id="7" name="Рисунок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1499" y="6099717"/>
            <a:ext cx="4048095" cy="914399"/>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43906" y="6099717"/>
            <a:ext cx="4048095" cy="91440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7545" y="-7162"/>
            <a:ext cx="9896909" cy="1509712"/>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09564" y="104899"/>
            <a:ext cx="1605776" cy="787199"/>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88372"/>
            <a:ext cx="698298" cy="939534"/>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69465" y="0"/>
            <a:ext cx="820999" cy="945019"/>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a:ext>
            </a:extLst>
          </a:blip>
          <a:stretch>
            <a:fillRect/>
          </a:stretch>
        </p:blipFill>
        <p:spPr>
          <a:xfrm rot="18974713">
            <a:off x="4567886" y="-6890"/>
            <a:ext cx="679534" cy="652329"/>
          </a:xfrm>
          <a:prstGeom prst="rect">
            <a:avLst/>
          </a:prstGeom>
          <a:ln>
            <a:noFill/>
          </a:ln>
          <a:effectLst>
            <a:softEdge rad="112500"/>
          </a:effectLst>
        </p:spPr>
      </p:pic>
      <p:pic>
        <p:nvPicPr>
          <p:cNvPr id="15" name="Рисунок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52383" y="35464"/>
            <a:ext cx="777746" cy="659322"/>
          </a:xfrm>
          <a:prstGeom prst="rect">
            <a:avLst/>
          </a:prstGeom>
          <a:ln>
            <a:noFill/>
          </a:ln>
          <a:effectLst>
            <a:softEdge rad="112500"/>
          </a:effectLst>
        </p:spPr>
      </p:pic>
      <p:pic>
        <p:nvPicPr>
          <p:cNvPr id="4" name="Рисунок 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014117" y="1502550"/>
            <a:ext cx="5177883" cy="4133422"/>
          </a:xfrm>
          <a:prstGeom prst="rect">
            <a:avLst/>
          </a:prstGeom>
          <a:ln>
            <a:noFill/>
          </a:ln>
          <a:effectLst>
            <a:softEdge rad="112500"/>
          </a:effectLst>
        </p:spPr>
      </p:pic>
      <p:sp>
        <p:nvSpPr>
          <p:cNvPr id="14" name="Прямоугольник 13"/>
          <p:cNvSpPr/>
          <p:nvPr/>
        </p:nvSpPr>
        <p:spPr>
          <a:xfrm>
            <a:off x="657922" y="1491651"/>
            <a:ext cx="6839414" cy="1261884"/>
          </a:xfrm>
          <a:prstGeom prst="rect">
            <a:avLst/>
          </a:prstGeom>
        </p:spPr>
        <p:txBody>
          <a:bodyPr wrap="square">
            <a:spAutoFit/>
          </a:bodyPr>
          <a:lstStyle/>
          <a:p>
            <a:pPr lvl="0">
              <a:defRPr/>
            </a:pPr>
            <a:r>
              <a:rPr lang="ru-RU" sz="2800" i="1">
                <a:solidFill>
                  <a:prstClr val="black"/>
                </a:solidFill>
                <a:latin typeface="Georgia" pitchFamily="18" charset="0"/>
              </a:rPr>
              <a:t>     </a:t>
            </a:r>
            <a:r>
              <a:rPr lang="ru-RU" sz="2400" b="1" i="1" kern="0">
                <a:ln w="11430"/>
                <a:solidFill>
                  <a:srgbClr val="7030A0"/>
                </a:solidFill>
                <a:latin typeface="Georgia" pitchFamily="18" charset="0"/>
              </a:rPr>
              <a:t>Логические блоки  </a:t>
            </a:r>
            <a:r>
              <a:rPr lang="ru-RU" sz="2400" b="1" i="1" kern="0" err="1">
                <a:ln w="11430"/>
                <a:solidFill>
                  <a:srgbClr val="7030A0"/>
                </a:solidFill>
                <a:latin typeface="Georgia" pitchFamily="18" charset="0"/>
              </a:rPr>
              <a:t>Дьенеша</a:t>
            </a:r>
            <a:r>
              <a:rPr lang="ru-RU" sz="2400" b="1" i="1" kern="0">
                <a:ln w="11430"/>
                <a:solidFill>
                  <a:srgbClr val="7030A0"/>
                </a:solidFill>
                <a:latin typeface="Georgia" pitchFamily="18" charset="0"/>
              </a:rPr>
              <a:t>    </a:t>
            </a:r>
            <a:endParaRPr lang="ru-RU" sz="1050" i="1" kern="0">
              <a:solidFill>
                <a:srgbClr val="7030A0"/>
              </a:solidFill>
            </a:endParaRPr>
          </a:p>
          <a:p>
            <a:pPr lvl="0"/>
            <a:r>
              <a:rPr lang="ru-RU" sz="2400" i="1">
                <a:solidFill>
                  <a:srgbClr val="7030A0"/>
                </a:solidFill>
                <a:latin typeface="Georgia" pitchFamily="18" charset="0"/>
              </a:rPr>
              <a:t>представляют собой</a:t>
            </a:r>
            <a:r>
              <a:rPr lang="ru-RU" sz="2400" b="1" i="1">
                <a:solidFill>
                  <a:srgbClr val="7030A0"/>
                </a:solidFill>
                <a:latin typeface="Georgia" pitchFamily="18" charset="0"/>
              </a:rPr>
              <a:t> набор из 48 геометрических фигур</a:t>
            </a:r>
            <a:r>
              <a:rPr lang="ru-RU" sz="2400" i="1">
                <a:solidFill>
                  <a:srgbClr val="7030A0"/>
                </a:solidFill>
                <a:latin typeface="Georgia" pitchFamily="18" charset="0"/>
              </a:rPr>
              <a:t>:</a:t>
            </a:r>
            <a:endParaRPr lang="ru-RU" sz="2400" i="1">
              <a:solidFill>
                <a:srgbClr val="7030A0"/>
              </a:solidFill>
              <a:latin typeface="Calibri" panose="020F0502020204030204" pitchFamily="34" charset="0"/>
            </a:endParaRPr>
          </a:p>
        </p:txBody>
      </p:sp>
      <p:sp>
        <p:nvSpPr>
          <p:cNvPr id="16" name="Прямоугольник 15"/>
          <p:cNvSpPr/>
          <p:nvPr/>
        </p:nvSpPr>
        <p:spPr>
          <a:xfrm>
            <a:off x="178420" y="2887544"/>
            <a:ext cx="7471317" cy="2554545"/>
          </a:xfrm>
          <a:prstGeom prst="rect">
            <a:avLst/>
          </a:prstGeom>
        </p:spPr>
        <p:txBody>
          <a:bodyPr wrap="square">
            <a:spAutoFit/>
          </a:bodyPr>
          <a:lstStyle/>
          <a:p>
            <a:r>
              <a:rPr lang="ru-RU" sz="2000" i="1">
                <a:solidFill>
                  <a:srgbClr val="002060"/>
                </a:solidFill>
                <a:effectLst>
                  <a:outerShdw blurRad="38100" dist="38100" dir="2700000" algn="tl">
                    <a:srgbClr val="000000">
                      <a:alpha val="43137"/>
                    </a:srgbClr>
                  </a:outerShdw>
                </a:effectLst>
              </a:rPr>
              <a:t>а) четырех форм (круги, треугольники, квадраты, прямоугольники);</a:t>
            </a:r>
          </a:p>
          <a:p>
            <a:r>
              <a:rPr lang="ru-RU" sz="2000" i="1">
                <a:solidFill>
                  <a:srgbClr val="002060"/>
                </a:solidFill>
                <a:effectLst>
                  <a:outerShdw blurRad="38100" dist="38100" dir="2700000" algn="tl">
                    <a:srgbClr val="000000">
                      <a:alpha val="43137"/>
                    </a:srgbClr>
                  </a:outerShdw>
                </a:effectLst>
              </a:rPr>
              <a:t>б) трех цветов (красные, синие и желтые фигуры);</a:t>
            </a:r>
          </a:p>
          <a:p>
            <a:r>
              <a:rPr lang="ru-RU" sz="2000" i="1">
                <a:solidFill>
                  <a:srgbClr val="002060"/>
                </a:solidFill>
                <a:effectLst>
                  <a:outerShdw blurRad="38100" dist="38100" dir="2700000" algn="tl">
                    <a:srgbClr val="000000">
                      <a:alpha val="43137"/>
                    </a:srgbClr>
                  </a:outerShdw>
                </a:effectLst>
              </a:rPr>
              <a:t>в) двух размеров (большие и маленькие фигуры);</a:t>
            </a:r>
          </a:p>
          <a:p>
            <a:r>
              <a:rPr lang="ru-RU" sz="2000" i="1">
                <a:solidFill>
                  <a:srgbClr val="002060"/>
                </a:solidFill>
                <a:effectLst>
                  <a:outerShdw blurRad="38100" dist="38100" dir="2700000" algn="tl">
                    <a:srgbClr val="000000">
                      <a:alpha val="43137"/>
                    </a:srgbClr>
                  </a:outerShdw>
                </a:effectLst>
              </a:rPr>
              <a:t>г) двух видов  толщины (толстые и тонкие фигуры).</a:t>
            </a:r>
          </a:p>
          <a:p>
            <a:r>
              <a:rPr lang="ru-RU" sz="2000" i="1">
                <a:solidFill>
                  <a:srgbClr val="002060"/>
                </a:solidFill>
                <a:effectLst>
                  <a:outerShdw blurRad="38100" dist="38100" dir="2700000" algn="tl">
                    <a:srgbClr val="000000">
                      <a:alpha val="43137"/>
                    </a:srgbClr>
                  </a:outerShdw>
                </a:effectLst>
              </a:rPr>
              <a:t>     Каждая геометрическая фигура характеризуется  четырьмя признаками: формой, цветом, размером, толщиной. </a:t>
            </a:r>
          </a:p>
        </p:txBody>
      </p:sp>
    </p:spTree>
    <p:extLst>
      <p:ext uri="{BB962C8B-B14F-4D97-AF65-F5344CB8AC3E}">
        <p14:creationId xmlns:p14="http://schemas.microsoft.com/office/powerpoint/2010/main" val="33409557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5" y="6322741"/>
            <a:ext cx="3326206" cy="69137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11500" y="6322741"/>
            <a:ext cx="3749750" cy="691375"/>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90464" y="6322741"/>
            <a:ext cx="3401537" cy="69137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06498" y="1"/>
            <a:ext cx="8865220" cy="694786"/>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75706" y="-1714"/>
            <a:ext cx="1293541" cy="381023"/>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69236" y="-62395"/>
            <a:ext cx="373393" cy="502386"/>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179" y="-31297"/>
            <a:ext cx="504587" cy="580810"/>
          </a:xfrm>
          <a:prstGeom prst="rect">
            <a:avLst/>
          </a:prstGeom>
        </p:spPr>
      </p:pic>
      <p:pic>
        <p:nvPicPr>
          <p:cNvPr id="13" name="Рисунок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8974713">
            <a:off x="4905079" y="-18742"/>
            <a:ext cx="385684" cy="370243"/>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131228" y="-111308"/>
            <a:ext cx="641963" cy="544214"/>
          </a:xfrm>
          <a:prstGeom prst="rect">
            <a:avLst/>
          </a:prstGeom>
          <a:ln>
            <a:noFill/>
          </a:ln>
          <a:effectLst>
            <a:softEdge rad="112500"/>
          </a:effectLst>
        </p:spPr>
      </p:pic>
      <p:sp>
        <p:nvSpPr>
          <p:cNvPr id="4" name="Прямоугольник 3"/>
          <p:cNvSpPr/>
          <p:nvPr/>
        </p:nvSpPr>
        <p:spPr>
          <a:xfrm>
            <a:off x="-1" y="582314"/>
            <a:ext cx="7627435" cy="6297108"/>
          </a:xfrm>
          <a:prstGeom prst="rect">
            <a:avLst/>
          </a:prstGeom>
        </p:spPr>
        <p:txBody>
          <a:bodyPr wrap="square">
            <a:spAutoFit/>
          </a:bodyPr>
          <a:lstStyle/>
          <a:p>
            <a:pPr marL="342900" lvl="0" indent="-342900">
              <a:lnSpc>
                <a:spcPct val="80000"/>
              </a:lnSpc>
              <a:defRPr/>
            </a:pPr>
            <a:r>
              <a:rPr lang="ru-RU" sz="2400" b="1" i="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Наряду с логическими блоками применяются карточки ,    на которых условно обозначены свойства блоков :</a:t>
            </a:r>
          </a:p>
          <a:p>
            <a:pPr marL="342900" lvl="0" indent="-342900">
              <a:lnSpc>
                <a:spcPct val="80000"/>
              </a:lnSpc>
              <a:defRPr/>
            </a:pPr>
            <a:r>
              <a:rPr lang="ru-RU" sz="2400" b="1" i="1">
                <a:solidFill>
                  <a:srgbClr val="002060"/>
                </a:solidFill>
                <a:latin typeface="Times New Roman" panose="02020603050405020304" pitchFamily="18" charset="0"/>
                <a:cs typeface="Times New Roman" panose="02020603050405020304" pitchFamily="18" charset="0"/>
              </a:rPr>
              <a:t>-цвет - пятно</a:t>
            </a:r>
          </a:p>
          <a:p>
            <a:pPr marL="342900" lvl="0" indent="-342900">
              <a:lnSpc>
                <a:spcPct val="80000"/>
              </a:lnSpc>
              <a:defRPr/>
            </a:pPr>
            <a:r>
              <a:rPr lang="ru-RU" sz="2400" b="1" i="1">
                <a:solidFill>
                  <a:srgbClr val="002060"/>
                </a:solidFill>
                <a:latin typeface="Times New Roman" panose="02020603050405020304" pitchFamily="18" charset="0"/>
                <a:cs typeface="Times New Roman" panose="02020603050405020304" pitchFamily="18" charset="0"/>
              </a:rPr>
              <a:t>-форма – геометрическая фигура</a:t>
            </a:r>
          </a:p>
          <a:p>
            <a:pPr marL="342900" lvl="0" indent="-342900">
              <a:lnSpc>
                <a:spcPct val="80000"/>
              </a:lnSpc>
              <a:defRPr/>
            </a:pPr>
            <a:r>
              <a:rPr lang="ru-RU" sz="2400" b="1" i="1">
                <a:solidFill>
                  <a:srgbClr val="002060"/>
                </a:solidFill>
                <a:latin typeface="Times New Roman" panose="02020603050405020304" pitchFamily="18" charset="0"/>
                <a:cs typeface="Times New Roman" panose="02020603050405020304" pitchFamily="18" charset="0"/>
              </a:rPr>
              <a:t>-размер – силуэтом домика (большой, маленький)</a:t>
            </a:r>
          </a:p>
          <a:p>
            <a:pPr marL="342900" lvl="0" indent="-342900">
              <a:lnSpc>
                <a:spcPct val="80000"/>
              </a:lnSpc>
              <a:defRPr/>
            </a:pPr>
            <a:r>
              <a:rPr lang="ru-RU" sz="2400" b="1" i="1">
                <a:solidFill>
                  <a:srgbClr val="002060"/>
                </a:solidFill>
                <a:latin typeface="Times New Roman" panose="02020603050405020304" pitchFamily="18" charset="0"/>
                <a:cs typeface="Times New Roman" panose="02020603050405020304" pitchFamily="18" charset="0"/>
              </a:rPr>
              <a:t>-толщина - контурами фигур (круглый,  квадратный, прямоугольный, треугольный)</a:t>
            </a:r>
            <a:r>
              <a:rPr lang="ru-RU" b="1" i="1">
                <a:solidFill>
                  <a:srgbClr val="002060"/>
                </a:solidFill>
                <a:latin typeface="Times New Roman" panose="02020603050405020304" pitchFamily="18" charset="0"/>
                <a:cs typeface="Times New Roman" panose="02020603050405020304" pitchFamily="18" charset="0"/>
              </a:rPr>
              <a:t> </a:t>
            </a:r>
          </a:p>
          <a:p>
            <a:pPr marL="342900" lvl="0" indent="-342900">
              <a:lnSpc>
                <a:spcPct val="80000"/>
              </a:lnSpc>
              <a:defRPr/>
            </a:pPr>
            <a:r>
              <a:rPr lang="ru-RU" sz="2400" b="1" i="1">
                <a:solidFill>
                  <a:srgbClr val="002060"/>
                </a:solidFill>
                <a:latin typeface="Times New Roman" panose="02020603050405020304" pitchFamily="18" charset="0"/>
                <a:cs typeface="Times New Roman" panose="02020603050405020304" pitchFamily="18" charset="0"/>
              </a:rPr>
              <a:t>Использование таких карточек позволяет развивать у детей способность  к замещению и моделированию свойств, умение кодировать и декодировать информацию о них. Эти способности развиваются в процессе выполнения разнообразных предметно – игровых действий.</a:t>
            </a:r>
          </a:p>
          <a:p>
            <a:pPr lvl="0">
              <a:lnSpc>
                <a:spcPct val="80000"/>
              </a:lnSpc>
              <a:defRPr/>
            </a:pPr>
            <a:r>
              <a:rPr lang="ru-RU" sz="2400" b="1" i="1">
                <a:solidFill>
                  <a:srgbClr val="002060"/>
                </a:solidFill>
                <a:latin typeface="Times New Roman" panose="02020603050405020304" pitchFamily="18" charset="0"/>
                <a:cs typeface="Times New Roman" panose="02020603050405020304" pitchFamily="18" charset="0"/>
              </a:rPr>
              <a:t>1.Карточки – свойства помогают детям перейти от наглядно – действенного мышления к наглядно – схематическому, а карточки с отрицанием свойств – мостик к словесно – логическому мышлению.</a:t>
            </a:r>
          </a:p>
          <a:p>
            <a:pPr lvl="0">
              <a:lnSpc>
                <a:spcPct val="80000"/>
              </a:lnSpc>
              <a:defRPr/>
            </a:pPr>
            <a:r>
              <a:rPr lang="ru-RU" sz="2400" b="1" i="1">
                <a:solidFill>
                  <a:srgbClr val="002060"/>
                </a:solidFill>
                <a:latin typeface="Times New Roman" panose="02020603050405020304" pitchFamily="18" charset="0"/>
                <a:cs typeface="Times New Roman" panose="02020603050405020304" pitchFamily="18" charset="0"/>
              </a:rPr>
              <a:t>2.Развивают творческие способности</a:t>
            </a:r>
          </a:p>
          <a:p>
            <a:pPr marL="342900" lvl="0" indent="-342900">
              <a:lnSpc>
                <a:spcPct val="80000"/>
              </a:lnSpc>
              <a:defRPr/>
            </a:pPr>
            <a:endParaRPr lang="ru-RU" sz="2400" i="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lnSpc>
                <a:spcPct val="80000"/>
              </a:lnSpc>
              <a:defRPr/>
            </a:pPr>
            <a:r>
              <a:rPr lang="ru-RU" sz="2400" i="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14" name="Рисунок 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263161" y="498221"/>
            <a:ext cx="4928840" cy="3243946"/>
          </a:xfrm>
          <a:prstGeom prst="rect">
            <a:avLst/>
          </a:prstGeom>
          <a:ln>
            <a:noFill/>
          </a:ln>
          <a:effectLst>
            <a:softEdge rad="112500"/>
          </a:effectLst>
        </p:spPr>
      </p:pic>
      <p:pic>
        <p:nvPicPr>
          <p:cNvPr id="16" name="Рисунок 15"/>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527074" y="4176557"/>
            <a:ext cx="4664927" cy="2623310"/>
          </a:xfrm>
          <a:prstGeom prst="rect">
            <a:avLst/>
          </a:prstGeom>
          <a:ln>
            <a:noFill/>
          </a:ln>
          <a:effectLst>
            <a:softEdge rad="112500"/>
          </a:effectLst>
        </p:spPr>
      </p:pic>
      <p:pic>
        <p:nvPicPr>
          <p:cNvPr id="2" name="Рисунок 1"/>
          <p:cNvPicPr>
            <a:picLocks noChangeAspect="1"/>
          </p:cNvPicPr>
          <p:nvPr/>
        </p:nvPicPr>
        <p:blipFill>
          <a:blip r:embed="rId13"/>
          <a:stretch>
            <a:fillRect/>
          </a:stretch>
        </p:blipFill>
        <p:spPr>
          <a:xfrm>
            <a:off x="9456236" y="1794579"/>
            <a:ext cx="2843561" cy="2302423"/>
          </a:xfrm>
          <a:prstGeom prst="rect">
            <a:avLst/>
          </a:prstGeom>
          <a:ln>
            <a:noFill/>
          </a:ln>
          <a:effectLst>
            <a:softEdge rad="112500"/>
          </a:effectLst>
        </p:spPr>
      </p:pic>
    </p:spTree>
    <p:extLst>
      <p:ext uri="{BB962C8B-B14F-4D97-AF65-F5344CB8AC3E}">
        <p14:creationId xmlns:p14="http://schemas.microsoft.com/office/powerpoint/2010/main" val="33630147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099717"/>
            <a:ext cx="4048095" cy="914399"/>
          </a:xfrm>
          <a:prstGeom prst="rect">
            <a:avLst/>
          </a:prstGeom>
        </p:spPr>
      </p:pic>
      <p:pic>
        <p:nvPicPr>
          <p:cNvPr id="7" name="Рисунок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1499" y="6099717"/>
            <a:ext cx="4048095" cy="914399"/>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43906" y="6099717"/>
            <a:ext cx="4048095" cy="91440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7545" y="-7162"/>
            <a:ext cx="9896909" cy="1509712"/>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09564" y="104899"/>
            <a:ext cx="1605776" cy="787199"/>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88372"/>
            <a:ext cx="698298" cy="939534"/>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69465" y="0"/>
            <a:ext cx="820999" cy="945019"/>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a:ext>
            </a:extLst>
          </a:blip>
          <a:stretch>
            <a:fillRect/>
          </a:stretch>
        </p:blipFill>
        <p:spPr>
          <a:xfrm rot="18974713">
            <a:off x="4567886" y="-6890"/>
            <a:ext cx="679534" cy="652329"/>
          </a:xfrm>
          <a:prstGeom prst="rect">
            <a:avLst/>
          </a:prstGeom>
          <a:ln>
            <a:noFill/>
          </a:ln>
          <a:effectLst>
            <a:softEdge rad="112500"/>
          </a:effectLst>
        </p:spPr>
      </p:pic>
      <p:pic>
        <p:nvPicPr>
          <p:cNvPr id="15" name="Рисунок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52383" y="35464"/>
            <a:ext cx="777746" cy="659322"/>
          </a:xfrm>
          <a:prstGeom prst="rect">
            <a:avLst/>
          </a:prstGeom>
          <a:ln>
            <a:noFill/>
          </a:ln>
          <a:effectLst>
            <a:softEdge rad="112500"/>
          </a:effectLst>
        </p:spPr>
      </p:pic>
      <p:sp>
        <p:nvSpPr>
          <p:cNvPr id="4" name="Прямоугольник 3"/>
          <p:cNvSpPr/>
          <p:nvPr/>
        </p:nvSpPr>
        <p:spPr>
          <a:xfrm>
            <a:off x="367990" y="1642614"/>
            <a:ext cx="7950820" cy="4403770"/>
          </a:xfrm>
          <a:prstGeom prst="rect">
            <a:avLst/>
          </a:prstGeom>
        </p:spPr>
        <p:txBody>
          <a:bodyPr wrap="square">
            <a:spAutoFit/>
          </a:bodyPr>
          <a:lstStyle/>
          <a:p>
            <a:pPr lvl="0" indent="228600"/>
            <a:r>
              <a:rPr lang="ru-RU" sz="2400" i="1">
                <a:solidFill>
                  <a:srgbClr val="002060"/>
                </a:solidFill>
                <a:latin typeface="Times New Roman"/>
                <a:ea typeface="Times New Roman"/>
              </a:rPr>
              <a:t>Все игры и игровые упражнения можно разделить на 4 </a:t>
            </a:r>
            <a:r>
              <a:rPr lang="ru-RU" sz="2400" b="1" i="1">
                <a:solidFill>
                  <a:srgbClr val="002060"/>
                </a:solidFill>
                <a:latin typeface="Times New Roman"/>
                <a:ea typeface="Times New Roman"/>
              </a:rPr>
              <a:t>группы</a:t>
            </a:r>
            <a:r>
              <a:rPr lang="ru-RU" sz="2400" i="1">
                <a:solidFill>
                  <a:srgbClr val="002060"/>
                </a:solidFill>
                <a:latin typeface="Times New Roman"/>
                <a:ea typeface="Times New Roman"/>
              </a:rPr>
              <a:t> с постепенным </a:t>
            </a:r>
            <a:r>
              <a:rPr lang="ru-RU" sz="2400" i="1" u="sng">
                <a:solidFill>
                  <a:srgbClr val="002060"/>
                </a:solidFill>
                <a:latin typeface="Times New Roman"/>
                <a:ea typeface="Times New Roman"/>
              </a:rPr>
              <a:t>усложнением</a:t>
            </a:r>
            <a:r>
              <a:rPr lang="ru-RU" sz="2400" i="1">
                <a:solidFill>
                  <a:srgbClr val="002060"/>
                </a:solidFill>
                <a:latin typeface="Times New Roman"/>
                <a:ea typeface="Times New Roman"/>
              </a:rPr>
              <a:t>:</a:t>
            </a:r>
            <a:endParaRPr lang="ru-RU" sz="2000" i="1">
              <a:solidFill>
                <a:srgbClr val="002060"/>
              </a:solidFill>
              <a:latin typeface="Times New Roman"/>
              <a:ea typeface="Times New Roman"/>
            </a:endParaRPr>
          </a:p>
          <a:p>
            <a:pPr lvl="0" indent="228600">
              <a:spcBef>
                <a:spcPts val="1125"/>
              </a:spcBef>
              <a:spcAft>
                <a:spcPts val="1125"/>
              </a:spcAft>
            </a:pPr>
            <a:r>
              <a:rPr lang="ru-RU" sz="2400" i="1">
                <a:solidFill>
                  <a:srgbClr val="002060"/>
                </a:solidFill>
                <a:latin typeface="Times New Roman"/>
                <a:ea typeface="Times New Roman"/>
              </a:rPr>
              <a:t>- для развития умений выявлять и абстрагировать свойства;</a:t>
            </a:r>
            <a:endParaRPr lang="ru-RU" sz="2000" i="1">
              <a:solidFill>
                <a:srgbClr val="002060"/>
              </a:solidFill>
              <a:latin typeface="Times New Roman"/>
              <a:ea typeface="Times New Roman"/>
            </a:endParaRPr>
          </a:p>
          <a:p>
            <a:pPr lvl="0" indent="228600">
              <a:spcBef>
                <a:spcPts val="1125"/>
              </a:spcBef>
              <a:spcAft>
                <a:spcPts val="1125"/>
              </a:spcAft>
            </a:pPr>
            <a:r>
              <a:rPr lang="ru-RU" sz="2400" i="1">
                <a:solidFill>
                  <a:srgbClr val="002060"/>
                </a:solidFill>
                <a:latin typeface="Times New Roman"/>
                <a:ea typeface="Times New Roman"/>
              </a:rPr>
              <a:t>- для развития умений сравнивать предметы по их свойствам;</a:t>
            </a:r>
            <a:endParaRPr lang="ru-RU" sz="2000" i="1">
              <a:solidFill>
                <a:srgbClr val="002060"/>
              </a:solidFill>
              <a:latin typeface="Times New Roman"/>
              <a:ea typeface="Times New Roman"/>
            </a:endParaRPr>
          </a:p>
          <a:p>
            <a:pPr lvl="0" indent="228600">
              <a:spcBef>
                <a:spcPts val="1125"/>
              </a:spcBef>
              <a:spcAft>
                <a:spcPts val="1125"/>
              </a:spcAft>
            </a:pPr>
            <a:r>
              <a:rPr lang="ru-RU" sz="2400" i="1">
                <a:solidFill>
                  <a:srgbClr val="002060"/>
                </a:solidFill>
                <a:latin typeface="Times New Roman"/>
                <a:ea typeface="Times New Roman"/>
              </a:rPr>
              <a:t>- для развития действий классификации и обобщения;</a:t>
            </a:r>
            <a:endParaRPr lang="ru-RU" sz="2000" i="1">
              <a:solidFill>
                <a:srgbClr val="002060"/>
              </a:solidFill>
              <a:latin typeface="Times New Roman"/>
              <a:ea typeface="Times New Roman"/>
            </a:endParaRPr>
          </a:p>
          <a:p>
            <a:pPr lvl="0" indent="228600">
              <a:spcBef>
                <a:spcPts val="1125"/>
              </a:spcBef>
              <a:spcAft>
                <a:spcPts val="1125"/>
              </a:spcAft>
            </a:pPr>
            <a:r>
              <a:rPr lang="ru-RU" sz="2400" i="1">
                <a:solidFill>
                  <a:srgbClr val="002060"/>
                </a:solidFill>
                <a:latin typeface="Times New Roman"/>
                <a:ea typeface="Times New Roman"/>
              </a:rPr>
              <a:t>- для развития способности к логическим действиям и операциям.</a:t>
            </a:r>
            <a:endParaRPr lang="ru-RU" sz="2000" i="1">
              <a:solidFill>
                <a:srgbClr val="002060"/>
              </a:solidFill>
              <a:latin typeface="Times New Roman"/>
              <a:ea typeface="Times New Roman"/>
            </a:endParaRPr>
          </a:p>
        </p:txBody>
      </p:sp>
      <p:pic>
        <p:nvPicPr>
          <p:cNvPr id="5" name="Рисунок 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969466" y="3347963"/>
            <a:ext cx="4222535" cy="2725088"/>
          </a:xfrm>
          <a:prstGeom prst="rect">
            <a:avLst/>
          </a:prstGeom>
          <a:ln>
            <a:noFill/>
          </a:ln>
          <a:effectLst>
            <a:softEdge rad="112500"/>
          </a:effectLst>
        </p:spPr>
      </p:pic>
      <p:pic>
        <p:nvPicPr>
          <p:cNvPr id="14" name="Рисунок 1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042751" y="1715257"/>
            <a:ext cx="2333625" cy="1836867"/>
          </a:xfrm>
          <a:prstGeom prst="rect">
            <a:avLst/>
          </a:prstGeom>
          <a:ln>
            <a:noFill/>
          </a:ln>
          <a:effectLst>
            <a:softEdge rad="112500"/>
          </a:effectLst>
        </p:spPr>
      </p:pic>
      <p:pic>
        <p:nvPicPr>
          <p:cNvPr id="18" name="Рисунок 17"/>
          <p:cNvPicPr>
            <a:picLocks noChangeAspect="1"/>
          </p:cNvPicPr>
          <p:nvPr/>
        </p:nvPicPr>
        <p:blipFill>
          <a:blip r:embed="rId11"/>
          <a:stretch>
            <a:fillRect/>
          </a:stretch>
        </p:blipFill>
        <p:spPr>
          <a:xfrm>
            <a:off x="9868829" y="1715258"/>
            <a:ext cx="2323172" cy="1836866"/>
          </a:xfrm>
          <a:prstGeom prst="rect">
            <a:avLst/>
          </a:prstGeom>
          <a:ln>
            <a:noFill/>
          </a:ln>
          <a:effectLst>
            <a:softEdge rad="112500"/>
          </a:effectLst>
        </p:spPr>
      </p:pic>
      <p:pic>
        <p:nvPicPr>
          <p:cNvPr id="19" name="Рисунок 18"/>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002644" y="3321296"/>
            <a:ext cx="2189357" cy="1536153"/>
          </a:xfrm>
          <a:prstGeom prst="rect">
            <a:avLst/>
          </a:prstGeom>
          <a:ln>
            <a:noFill/>
          </a:ln>
          <a:effectLst>
            <a:softEdge rad="112500"/>
          </a:effectLst>
        </p:spPr>
      </p:pic>
      <p:pic>
        <p:nvPicPr>
          <p:cNvPr id="20" name="Рисунок 19"/>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8063329" y="4536752"/>
            <a:ext cx="2125202" cy="1722339"/>
          </a:xfrm>
          <a:prstGeom prst="rect">
            <a:avLst/>
          </a:prstGeom>
          <a:ln>
            <a:noFill/>
          </a:ln>
          <a:effectLst>
            <a:softEdge rad="112500"/>
          </a:effectLst>
        </p:spPr>
      </p:pic>
    </p:spTree>
    <p:extLst>
      <p:ext uri="{BB962C8B-B14F-4D97-AF65-F5344CB8AC3E}">
        <p14:creationId xmlns:p14="http://schemas.microsoft.com/office/powerpoint/2010/main" val="41809434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300439"/>
            <a:ext cx="3566725" cy="71367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37516" y="6356675"/>
            <a:ext cx="3731949" cy="65744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90464" y="6300439"/>
            <a:ext cx="3401537" cy="713678"/>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1509712"/>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9564" y="104899"/>
            <a:ext cx="1605776" cy="787199"/>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47545" y="88372"/>
            <a:ext cx="698298" cy="939534"/>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69465" y="0"/>
            <a:ext cx="820999" cy="945019"/>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567886" y="-6890"/>
            <a:ext cx="679534" cy="652329"/>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752383" y="35464"/>
            <a:ext cx="777746" cy="659322"/>
          </a:xfrm>
          <a:prstGeom prst="rect">
            <a:avLst/>
          </a:prstGeom>
          <a:ln>
            <a:noFill/>
          </a:ln>
          <a:effectLst>
            <a:softEdge rad="112500"/>
          </a:effectLst>
        </p:spPr>
      </p:pic>
      <p:sp>
        <p:nvSpPr>
          <p:cNvPr id="4" name="Прямоугольник 3"/>
          <p:cNvSpPr/>
          <p:nvPr/>
        </p:nvSpPr>
        <p:spPr>
          <a:xfrm>
            <a:off x="89210" y="1405054"/>
            <a:ext cx="12066551" cy="1200329"/>
          </a:xfrm>
          <a:prstGeom prst="rect">
            <a:avLst/>
          </a:prstGeom>
        </p:spPr>
        <p:txBody>
          <a:bodyPr wrap="square">
            <a:spAutoFit/>
          </a:bodyPr>
          <a:lstStyle/>
          <a:p>
            <a:pPr lvl="0"/>
            <a:r>
              <a:rPr lang="ru-RU" sz="2400" i="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помощь к </a:t>
            </a:r>
            <a:r>
              <a:rPr lang="ru-RU" sz="2400" b="1" i="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блокам имеются альбомы </a:t>
            </a:r>
            <a:r>
              <a:rPr lang="ru-RU" sz="2400" i="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каждого возраста свой). </a:t>
            </a:r>
          </a:p>
          <a:p>
            <a:pPr lvl="0"/>
            <a:r>
              <a:rPr lang="ru-RU" sz="2400" i="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Накладывая цветные </a:t>
            </a:r>
            <a:r>
              <a:rPr lang="ru-RU" sz="2400" b="1" i="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блоки</a:t>
            </a:r>
            <a:r>
              <a:rPr lang="ru-RU" sz="2400" i="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цветные изображения в альбоме, дети в восторге от того, что плоскостные изображения превращаются в объёмные.</a:t>
            </a:r>
          </a:p>
        </p:txBody>
      </p:sp>
      <p:sp>
        <p:nvSpPr>
          <p:cNvPr id="3" name="Прямоугольник 2"/>
          <p:cNvSpPr/>
          <p:nvPr/>
        </p:nvSpPr>
        <p:spPr>
          <a:xfrm>
            <a:off x="3802566" y="2605383"/>
            <a:ext cx="5341433" cy="800219"/>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ru-RU" sz="2800" b="1" i="1" u="none" strike="noStrike" kern="0" cap="none" spc="0" normalizeH="0" baseline="0" noProof="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Альбомы для детей 2-4 лет</a:t>
            </a:r>
            <a:br>
              <a:rPr kumimoji="0" lang="ru-RU" sz="2800" b="1" i="1" u="none" strike="noStrike" kern="0" cap="none" spc="0" normalizeH="0" baseline="0" noProof="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br>
            <a:endParaRPr kumimoji="0" lang="ru-RU" sz="1800" b="0" i="1" u="none" strike="noStrike" kern="0" cap="none" spc="0" normalizeH="0" baseline="0" noProof="0">
              <a:ln>
                <a:noFill/>
              </a:ln>
              <a:solidFill>
                <a:srgbClr val="7030A0"/>
              </a:solidFill>
              <a:effectLst>
                <a:outerShdw blurRad="38100" dist="38100" dir="2700000" algn="tl">
                  <a:srgbClr val="000000">
                    <a:alpha val="43137"/>
                  </a:srgbClr>
                </a:outerShdw>
              </a:effectLst>
              <a:uLnTx/>
              <a:uFillTx/>
            </a:endParaRPr>
          </a:p>
        </p:txBody>
      </p:sp>
      <p:pic>
        <p:nvPicPr>
          <p:cNvPr id="25" name="Рисунок 24"/>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9210" y="2612886"/>
            <a:ext cx="3494498" cy="2116379"/>
          </a:xfrm>
          <a:prstGeom prst="rect">
            <a:avLst/>
          </a:prstGeom>
          <a:ln>
            <a:noFill/>
          </a:ln>
          <a:effectLst>
            <a:softEdge rad="112500"/>
          </a:effectLst>
        </p:spPr>
      </p:pic>
      <p:pic>
        <p:nvPicPr>
          <p:cNvPr id="26" name="Рисунок 25"/>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734737" y="4321745"/>
            <a:ext cx="7204652" cy="2161424"/>
          </a:xfrm>
          <a:prstGeom prst="rect">
            <a:avLst/>
          </a:prstGeom>
          <a:ln>
            <a:noFill/>
          </a:ln>
          <a:effectLst>
            <a:softEdge rad="112500"/>
          </a:effectLst>
        </p:spPr>
      </p:pic>
      <p:pic>
        <p:nvPicPr>
          <p:cNvPr id="27" name="Рисунок 26"/>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827970" y="3045093"/>
            <a:ext cx="2469094" cy="1554615"/>
          </a:xfrm>
          <a:prstGeom prst="rect">
            <a:avLst/>
          </a:prstGeom>
        </p:spPr>
      </p:pic>
      <p:pic>
        <p:nvPicPr>
          <p:cNvPr id="28" name="Рисунок 27"/>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887523" y="2418693"/>
            <a:ext cx="3268238" cy="2310571"/>
          </a:xfrm>
          <a:prstGeom prst="rect">
            <a:avLst/>
          </a:prstGeom>
        </p:spPr>
      </p:pic>
      <p:pic>
        <p:nvPicPr>
          <p:cNvPr id="29" name="Рисунок 28"/>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81227" y="4599708"/>
            <a:ext cx="1694835" cy="1889924"/>
          </a:xfrm>
          <a:prstGeom prst="rect">
            <a:avLst/>
          </a:prstGeom>
        </p:spPr>
      </p:pic>
      <p:pic>
        <p:nvPicPr>
          <p:cNvPr id="30" name="Рисунок 29"/>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0279243" y="4529598"/>
            <a:ext cx="1572904" cy="2030144"/>
          </a:xfrm>
          <a:prstGeom prst="rect">
            <a:avLst/>
          </a:prstGeom>
        </p:spPr>
      </p:pic>
    </p:spTree>
    <p:extLst>
      <p:ext uri="{BB962C8B-B14F-4D97-AF65-F5344CB8AC3E}">
        <p14:creationId xmlns:p14="http://schemas.microsoft.com/office/powerpoint/2010/main" val="1699494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6" y="6300439"/>
            <a:ext cx="3566725" cy="71367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37516" y="6356675"/>
            <a:ext cx="3731949" cy="65744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90464" y="6300439"/>
            <a:ext cx="3401537" cy="713678"/>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7545" y="-7162"/>
            <a:ext cx="9896909" cy="1509712"/>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9564" y="104899"/>
            <a:ext cx="1605776" cy="787199"/>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47545" y="88372"/>
            <a:ext cx="698298" cy="939534"/>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69465" y="0"/>
            <a:ext cx="820999" cy="945019"/>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a:ext>
            </a:extLst>
          </a:blip>
          <a:stretch>
            <a:fillRect/>
          </a:stretch>
        </p:blipFill>
        <p:spPr>
          <a:xfrm rot="18974713">
            <a:off x="4567886" y="-6890"/>
            <a:ext cx="679534" cy="652329"/>
          </a:xfrm>
          <a:prstGeom prst="rect">
            <a:avLst/>
          </a:prstGeom>
          <a:ln>
            <a:noFill/>
          </a:ln>
          <a:effectLst>
            <a:softEdge rad="112500"/>
          </a:effectLst>
        </p:spPr>
      </p:pic>
      <p:pic>
        <p:nvPicPr>
          <p:cNvPr id="15" name="Рисунок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752383" y="35464"/>
            <a:ext cx="777746" cy="659322"/>
          </a:xfrm>
          <a:prstGeom prst="rect">
            <a:avLst/>
          </a:prstGeom>
          <a:ln>
            <a:noFill/>
          </a:ln>
          <a:effectLst>
            <a:softEdge rad="112500"/>
          </a:effectLst>
        </p:spPr>
      </p:pic>
      <p:sp>
        <p:nvSpPr>
          <p:cNvPr id="3" name="Прямоугольник 2"/>
          <p:cNvSpPr/>
          <p:nvPr/>
        </p:nvSpPr>
        <p:spPr>
          <a:xfrm>
            <a:off x="3657600" y="1326995"/>
            <a:ext cx="5029200" cy="52322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ru-RU" sz="2800" b="1" i="1" u="none" strike="noStrike" kern="0" cap="none" spc="0" normalizeH="0" baseline="0" noProof="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Альбомы для детей 5-8 лет</a:t>
            </a:r>
            <a:endParaRPr kumimoji="0" lang="ru-RU" sz="1800" b="0" i="1" u="none" strike="noStrike" kern="0" cap="none" spc="0" normalizeH="0" baseline="0" noProof="0">
              <a:ln>
                <a:noFill/>
              </a:ln>
              <a:solidFill>
                <a:srgbClr val="7030A0"/>
              </a:solidFill>
              <a:effectLst>
                <a:outerShdw blurRad="38100" dist="38100" dir="2700000" algn="tl">
                  <a:srgbClr val="000000">
                    <a:alpha val="43137"/>
                  </a:srgbClr>
                </a:outerShdw>
              </a:effectLst>
              <a:uLnTx/>
              <a:uFillTx/>
            </a:endParaRPr>
          </a:p>
        </p:txBody>
      </p:sp>
      <p:pic>
        <p:nvPicPr>
          <p:cNvPr id="24" name="Рисунок 2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36853" y="1816671"/>
            <a:ext cx="3078747" cy="2639797"/>
          </a:xfrm>
          <a:prstGeom prst="rect">
            <a:avLst/>
          </a:prstGeom>
          <a:ln>
            <a:noFill/>
          </a:ln>
          <a:effectLst>
            <a:softEdge rad="112500"/>
          </a:effectLst>
        </p:spPr>
      </p:pic>
      <p:pic>
        <p:nvPicPr>
          <p:cNvPr id="25" name="Рисунок 2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330903" y="1749609"/>
            <a:ext cx="3084843" cy="2706859"/>
          </a:xfrm>
          <a:prstGeom prst="rect">
            <a:avLst/>
          </a:prstGeom>
          <a:ln>
            <a:noFill/>
          </a:ln>
          <a:effectLst>
            <a:softEdge rad="112500"/>
          </a:effectLst>
        </p:spPr>
      </p:pic>
      <p:pic>
        <p:nvPicPr>
          <p:cNvPr id="26" name="Рисунок 2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8445644" y="1749609"/>
            <a:ext cx="3133616" cy="2694666"/>
          </a:xfrm>
          <a:prstGeom prst="rect">
            <a:avLst/>
          </a:prstGeom>
          <a:ln>
            <a:noFill/>
          </a:ln>
          <a:effectLst>
            <a:softEdge rad="112500"/>
          </a:effectLst>
        </p:spPr>
      </p:pic>
      <p:pic>
        <p:nvPicPr>
          <p:cNvPr id="27" name="Рисунок 26"/>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39229" y="4050846"/>
            <a:ext cx="2230661" cy="2883658"/>
          </a:xfrm>
          <a:prstGeom prst="rect">
            <a:avLst/>
          </a:prstGeom>
          <a:ln>
            <a:noFill/>
          </a:ln>
          <a:effectLst>
            <a:softEdge rad="112500"/>
          </a:effectLst>
        </p:spPr>
      </p:pic>
      <p:pic>
        <p:nvPicPr>
          <p:cNvPr id="28" name="Рисунок 27"/>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8125393" y="4089097"/>
            <a:ext cx="2168342" cy="2807154"/>
          </a:xfrm>
          <a:prstGeom prst="rect">
            <a:avLst/>
          </a:prstGeom>
        </p:spPr>
      </p:pic>
      <p:pic>
        <p:nvPicPr>
          <p:cNvPr id="29" name="Рисунок 28"/>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4351129" y="4485040"/>
            <a:ext cx="3254004" cy="2411211"/>
          </a:xfrm>
          <a:prstGeom prst="rect">
            <a:avLst/>
          </a:prstGeom>
        </p:spPr>
      </p:pic>
    </p:spTree>
    <p:extLst>
      <p:ext uri="{BB962C8B-B14F-4D97-AF65-F5344CB8AC3E}">
        <p14:creationId xmlns:p14="http://schemas.microsoft.com/office/powerpoint/2010/main" val="612784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Arial"/>
        <a:cs typeface="Arial"/>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Arial"/>
        <a:cs typeface="Arial"/>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1214</TotalTime>
  <Words>1878</Words>
  <Application>Microsoft Office PowerPoint</Application>
  <PresentationFormat>Широкоэкранный</PresentationFormat>
  <Paragraphs>180</Paragraphs>
  <Slides>41</Slides>
  <Notes>0</Notes>
  <HiddenSlides>0</HiddenSlides>
  <MMClips>0</MMClips>
  <ScaleCrop>false</ScaleCrop>
  <HeadingPairs>
    <vt:vector size="6" baseType="variant">
      <vt:variant>
        <vt:lpstr>Использованные шрифты</vt:lpstr>
      </vt:variant>
      <vt:variant>
        <vt:i4>17</vt:i4>
      </vt:variant>
      <vt:variant>
        <vt:lpstr>Тема</vt:lpstr>
      </vt:variant>
      <vt:variant>
        <vt:i4>1</vt:i4>
      </vt:variant>
      <vt:variant>
        <vt:lpstr>Заголовки слайдов</vt:lpstr>
      </vt:variant>
      <vt:variant>
        <vt:i4>41</vt:i4>
      </vt:variant>
    </vt:vector>
  </HeadingPairs>
  <TitlesOfParts>
    <vt:vector size="59" baseType="lpstr">
      <vt:lpstr>Amelia_DG</vt:lpstr>
      <vt:lpstr>Arial</vt:lpstr>
      <vt:lpstr>Calibri</vt:lpstr>
      <vt:lpstr>Century Gothic</vt:lpstr>
      <vt:lpstr>Comfortaa</vt:lpstr>
      <vt:lpstr>Courier New</vt:lpstr>
      <vt:lpstr>Georgia</vt:lpstr>
      <vt:lpstr>Helvetica Neue</vt:lpstr>
      <vt:lpstr>initial</vt:lpstr>
      <vt:lpstr>Monotype Corsiva</vt:lpstr>
      <vt:lpstr>Open Sans</vt:lpstr>
      <vt:lpstr>PT Sans</vt:lpstr>
      <vt:lpstr>Roboto</vt:lpstr>
      <vt:lpstr>Symbol</vt:lpstr>
      <vt:lpstr>Times New Roman</vt:lpstr>
      <vt:lpstr>Times New Roman, serif</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Логические блоки Дьеныша как средство разностороннего развития дошкольников</dc:title>
  <dc:creator>Наталья</dc:creator>
  <cp:lastModifiedBy>Марина</cp:lastModifiedBy>
  <cp:revision>97</cp:revision>
  <dcterms:created xsi:type="dcterms:W3CDTF">2021-03-16T21:17:07Z</dcterms:created>
  <dcterms:modified xsi:type="dcterms:W3CDTF">2025-02-27T03:46:55Z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2472431</vt:lpwstr>
  </property>
  <property fmtid="{D5CDD505-2E9C-101B-9397-08002B2CF9AE}" pid="3" name="NXPowerLiteSettings">
    <vt:lpwstr>C7000400038000</vt:lpwstr>
  </property>
  <property fmtid="{D5CDD505-2E9C-101B-9397-08002B2CF9AE}" pid="4" name="NXPowerLiteVersion">
    <vt:lpwstr>S9.0.3</vt:lpwstr>
  </property>
</Properties>
</file>