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78" r:id="rId3"/>
    <p:sldId id="272" r:id="rId4"/>
    <p:sldId id="273" r:id="rId5"/>
    <p:sldId id="274" r:id="rId6"/>
    <p:sldId id="275" r:id="rId7"/>
    <p:sldId id="276" r:id="rId8"/>
    <p:sldId id="277" r:id="rId9"/>
    <p:sldId id="279" r:id="rId10"/>
    <p:sldId id="271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27.02.2025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637744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27.02.2025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81889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27.02.2025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518350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27.02.2025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844434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27.02.2025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888547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27.02.2025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694618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27.02.2025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872863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27.02.2025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028650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27.02.2025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394778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27.02.2025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542298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27.02.2025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10027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27.02.2025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055568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27.02.2025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047169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27.02.2025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827893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27.02.2025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753122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27.02.2025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764678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27.02.2025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61696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ransition spd="slow">
    <p:push dir="u"/>
  </p:transition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381000"/>
            <a:ext cx="7702624" cy="1031776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ГАУСО АО «СВОБОДНЕНСКИЙ СПЕЦИАЛЬНЫЙ (КОРРЕКЦИОННЫЙ) ДЕТСКИЙ ДОМ»</a:t>
            </a:r>
            <a:endParaRPr lang="ru-RU" sz="2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1844824"/>
            <a:ext cx="8496944" cy="4032448"/>
          </a:xfrm>
        </p:spPr>
        <p:txBody>
          <a:bodyPr>
            <a:normAutofit lnSpcReduction="10000"/>
          </a:bodyPr>
          <a:lstStyle/>
          <a:p>
            <a:pPr algn="r"/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Влияние театрализованной деятельности на социально - личностное развитие воспитанников детского дома</a:t>
            </a:r>
          </a:p>
          <a:p>
            <a:endParaRPr lang="ru-RU" sz="3200" dirty="0">
              <a:solidFill>
                <a:srgbClr val="C00000"/>
              </a:solidFill>
            </a:endParaRPr>
          </a:p>
          <a:p>
            <a:endParaRPr lang="ru-RU" sz="3200" dirty="0" smtClean="0">
              <a:solidFill>
                <a:srgbClr val="C00000"/>
              </a:solidFill>
            </a:endParaRPr>
          </a:p>
          <a:p>
            <a:pPr algn="r"/>
            <a:endParaRPr lang="ru-RU" dirty="0" smtClean="0">
              <a:solidFill>
                <a:srgbClr val="C00000"/>
              </a:solidFill>
            </a:endParaRPr>
          </a:p>
          <a:p>
            <a:pPr algn="r"/>
            <a:r>
              <a:rPr lang="ru-RU" sz="2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 – психолог </a:t>
            </a:r>
          </a:p>
          <a:p>
            <a:pPr algn="r"/>
            <a:r>
              <a:rPr lang="ru-RU" sz="2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И.В.Папи</a:t>
            </a:r>
            <a:r>
              <a:rPr lang="ru-RU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endParaRPr lang="ru-RU" sz="2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3648" y="3861048"/>
            <a:ext cx="4248472" cy="2880320"/>
          </a:xfrm>
          <a:prstGeom prst="rect">
            <a:avLst/>
          </a:prstGeom>
          <a:ln w="57150">
            <a:solidFill>
              <a:schemeClr val="accent6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14886267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398515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368608" cy="72008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СОЦИАЛЬНО – ЛИЧНОСТНОЕ РАЗВИТИЕ РЕБЕНКА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42415" y="764704"/>
            <a:ext cx="6591985" cy="5146518"/>
          </a:xfrm>
        </p:spPr>
        <p:txBody>
          <a:bodyPr>
            <a:normAutofit/>
          </a:bodyPr>
          <a:lstStyle/>
          <a:p>
            <a:pPr algn="just"/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Формирование верного отношения ребенка к себе и к окружающему миру, а также его социальных мотивов и потребностей. Уметь ориентироваться в доступном социальном окружении, осознавать ценность общественной личности и других людей, проявлять свое отношение к миру и людям в соответствии с культурными традициями</a:t>
            </a:r>
            <a:endParaRPr lang="ru-RU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3140968"/>
            <a:ext cx="3744416" cy="2160241"/>
          </a:xfrm>
          <a:prstGeom prst="rect">
            <a:avLst/>
          </a:prstGeom>
          <a:noFill/>
          <a:ln w="57150">
            <a:solidFill>
              <a:srgbClr val="FFC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3968" y="3573017"/>
            <a:ext cx="4334924" cy="2304256"/>
          </a:xfrm>
          <a:prstGeom prst="rect">
            <a:avLst/>
          </a:prstGeom>
          <a:noFill/>
          <a:ln w="57150">
            <a:solidFill>
              <a:srgbClr val="00206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510188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1" y="155641"/>
            <a:ext cx="7202760" cy="681071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Театрализованная деятельность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r">
              <a:buNone/>
            </a:pPr>
            <a:r>
              <a:rPr lang="ru-RU" dirty="0" smtClean="0"/>
              <a:t> </a:t>
            </a:r>
          </a:p>
          <a:p>
            <a:pPr marL="0" indent="0" algn="r">
              <a:buNone/>
            </a:pP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4038063"/>
            <a:ext cx="3888432" cy="1810799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412776"/>
            <a:ext cx="2304931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556450" y="1556792"/>
            <a:ext cx="640803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самый распространенный вид детского творчества. Участвуя в театрализованной деятельности, воспитанники детского дома  знакомятся с окружающим миром во всем его многообразии и всякую свою выдумку, впечатление из окружающей жизни воплощают в живые образы и действия, играя любые </a:t>
            </a:r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роли</a:t>
            </a:r>
            <a:endParaRPr lang="ru-RU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24" y="4005064"/>
            <a:ext cx="3991443" cy="1843798"/>
          </a:xfrm>
          <a:prstGeom prst="rect">
            <a:avLst/>
          </a:prstGeom>
          <a:noFill/>
          <a:ln w="5715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38693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188640"/>
            <a:ext cx="8534400" cy="115212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Что является основной задачей театрализации?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9" y="1340768"/>
            <a:ext cx="7850832" cy="2160240"/>
          </a:xfrm>
        </p:spPr>
        <p:txBody>
          <a:bodyPr/>
          <a:lstStyle/>
          <a:p>
            <a:pPr marL="0" indent="0" algn="just">
              <a:buNone/>
            </a:pPr>
            <a:r>
              <a:rPr lang="ru-RU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Корректирует  </a:t>
            </a:r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поведение, способствует эмоциональному раскрытию, развивает речь, ораторские способности детей, придает уверенность в себе, помогает приобрести навык публичных выступлений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2" y="3478696"/>
            <a:ext cx="3528392" cy="2348879"/>
          </a:xfrm>
          <a:prstGeom prst="rect">
            <a:avLst/>
          </a:prstGeom>
          <a:ln w="57150">
            <a:solidFill>
              <a:srgbClr val="FFC000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4008" y="3750169"/>
            <a:ext cx="3960440" cy="2415135"/>
          </a:xfrm>
          <a:prstGeom prst="rect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5005145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60648"/>
            <a:ext cx="8534400" cy="100811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b="1" dirty="0" smtClean="0">
                <a:solidFill>
                  <a:srgbClr val="FF0000"/>
                </a:solidFill>
              </a:rPr>
              <a:t>Формируются следующие личностные качества детей.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1640" y="260648"/>
            <a:ext cx="7632847" cy="4248472"/>
          </a:xfrm>
        </p:spPr>
        <p:txBody>
          <a:bodyPr>
            <a:normAutofit/>
          </a:bodyPr>
          <a:lstStyle/>
          <a:p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Коммуникативные качества:</a:t>
            </a:r>
          </a:p>
          <a:p>
            <a:pPr lvl="0"/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эмоционально-положительное отношение к 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сверстникам</a:t>
            </a:r>
            <a:endParaRPr lang="ru-RU" sz="20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знание культуры человеческого 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общения</a:t>
            </a:r>
            <a:endParaRPr lang="ru-RU" sz="20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накопление опыта положительного 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взаимодействия</a:t>
            </a:r>
            <a:endParaRPr lang="ru-RU" sz="20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умение находить общий 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язык</a:t>
            </a:r>
            <a:endParaRPr lang="ru-RU" sz="20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навыки эффективного 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общения</a:t>
            </a:r>
            <a:endParaRPr lang="ru-RU" sz="20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умение выражать свое мнение 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публично</a:t>
            </a:r>
            <a:endParaRPr lang="ru-RU" sz="20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навыки коллективного 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взаимодействия</a:t>
            </a:r>
            <a:endParaRPr lang="ru-RU" sz="20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навыки взаимного уважения и 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признания</a:t>
            </a:r>
            <a:endParaRPr lang="ru-RU" sz="20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2120" y="5301208"/>
            <a:ext cx="2160240" cy="1534372"/>
          </a:xfrm>
          <a:prstGeom prst="rect">
            <a:avLst/>
          </a:prstGeom>
          <a:ln w="38100"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241282508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6056" y="3110821"/>
            <a:ext cx="3600227" cy="2110432"/>
          </a:xfrm>
          <a:prstGeom prst="rect">
            <a:avLst/>
          </a:prstGeom>
          <a:ln w="57150">
            <a:solidFill>
              <a:srgbClr val="FFFF00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4149080"/>
            <a:ext cx="3960440" cy="2520280"/>
          </a:xfrm>
          <a:prstGeom prst="rect">
            <a:avLst/>
          </a:prstGeom>
          <a:ln w="57150">
            <a:solidFill>
              <a:srgbClr val="00B050"/>
            </a:solidFill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08912" cy="100811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ДЕЯТЕЛЬНОСТНЫЕ КАЧЕСТВА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3" y="1412776"/>
            <a:ext cx="7634808" cy="2520280"/>
          </a:xfrm>
        </p:spPr>
        <p:txBody>
          <a:bodyPr/>
          <a:lstStyle/>
          <a:p>
            <a:r>
              <a:rPr lang="ru-RU" b="1" dirty="0"/>
              <a:t> 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умение планировать свою 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деятельность</a:t>
            </a:r>
            <a:endParaRPr lang="ru-RU" sz="24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умение действовать в конфликтных 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ситуациях</a:t>
            </a:r>
            <a:endParaRPr lang="ru-RU" sz="24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умение налаживать </a:t>
            </a:r>
            <a:r>
              <a:rPr lang="ru-RU" sz="2400" b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партнерские </a:t>
            </a:r>
            <a:r>
              <a:rPr lang="ru-RU" sz="2400" b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отношения      </a:t>
            </a:r>
            <a:endParaRPr lang="ru-RU" sz="2400" b="1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взаимодействовать 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 </a:t>
            </a:r>
          </a:p>
          <a:p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  паре, 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группе</a:t>
            </a:r>
            <a:endParaRPr lang="ru-RU" sz="24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4504916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132773"/>
            <a:ext cx="7288488" cy="85477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Формируются   следующие  личностные качества </a:t>
            </a:r>
            <a:r>
              <a:rPr lang="ru-RU" sz="27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детей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5" y="1124744"/>
            <a:ext cx="7706816" cy="4786478"/>
          </a:xfrm>
        </p:spPr>
        <p:txBody>
          <a:bodyPr/>
          <a:lstStyle/>
          <a:p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Общечеловеческие ценности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ценность 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семьи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ценность здорового образа 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жизни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знание и уважение   народных 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традиций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3789040"/>
            <a:ext cx="3525956" cy="2016224"/>
          </a:xfrm>
          <a:prstGeom prst="rect">
            <a:avLst/>
          </a:prstGeom>
          <a:ln w="57150">
            <a:solidFill>
              <a:srgbClr val="002060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5099" y="888701"/>
            <a:ext cx="2357205" cy="1694242"/>
          </a:xfrm>
          <a:prstGeom prst="rect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38035" y="4274778"/>
            <a:ext cx="4196366" cy="2160240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419398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16632"/>
            <a:ext cx="8152584" cy="108012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Влияние театральных игр на социально – личностное развитие ребенка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268760"/>
            <a:ext cx="8440615" cy="5544616"/>
          </a:xfrm>
        </p:spPr>
        <p:txBody>
          <a:bodyPr>
            <a:normAutofit/>
          </a:bodyPr>
          <a:lstStyle/>
          <a:p>
            <a:r>
              <a:rPr lang="ru-RU" dirty="0"/>
              <a:t> </a:t>
            </a:r>
            <a:r>
              <a:rPr lang="ru-RU" sz="1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Театрализованная </a:t>
            </a:r>
            <a:r>
              <a:rPr lang="ru-RU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 выполняет одновременно познавательную, воспитательную и развивающую </a:t>
            </a:r>
            <a:r>
              <a:rPr lang="ru-RU" sz="1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функцию</a:t>
            </a:r>
            <a:endParaRPr lang="ru-RU" sz="1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9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Познавательная функция.</a:t>
            </a:r>
            <a:r>
              <a:rPr lang="ru-RU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Участвуя в театрализованных играх, </a:t>
            </a:r>
            <a:r>
              <a:rPr lang="ru-RU" sz="19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познают</a:t>
            </a:r>
            <a:r>
              <a:rPr lang="ru-RU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окружающий мир, становятся участниками событий из жизни людей, животных растений. Тематика театрализованных игр может быть </a:t>
            </a:r>
            <a:r>
              <a:rPr lang="ru-RU" sz="1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разнообразной</a:t>
            </a:r>
            <a:endParaRPr lang="ru-RU" sz="1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9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  <a:r>
              <a:rPr lang="ru-RU" sz="19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Воспитательное</a:t>
            </a:r>
            <a:r>
              <a:rPr lang="ru-RU" sz="1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значение театрализованных игр состоит в формировании уважительного отношения детей друг к другу, развитии коллективизма. Особенно важны нравственные уроки сказок-игр, которые дети получают в результате совместного анализа каждой </a:t>
            </a:r>
            <a:r>
              <a:rPr lang="ru-RU" sz="1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игры</a:t>
            </a:r>
            <a:endParaRPr lang="ru-RU" sz="1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В театрализованных играх </a:t>
            </a:r>
            <a:r>
              <a:rPr lang="ru-RU" sz="1900" b="1" i="1" dirty="0">
                <a:latin typeface="Times New Roman" pitchFamily="18" charset="0"/>
                <a:cs typeface="Times New Roman" panose="02020603050405020304" pitchFamily="18" charset="0"/>
              </a:rPr>
              <a:t>развивается</a:t>
            </a:r>
            <a:r>
              <a:rPr lang="ru-RU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творческая активность детей. Детям становится интересно, когда они не только говорят, но и действуют как сказочные </a:t>
            </a:r>
            <a:r>
              <a:rPr lang="ru-RU" sz="1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герои</a:t>
            </a:r>
            <a:endParaRPr lang="ru-RU" sz="1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1539923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53194" y="1628800"/>
            <a:ext cx="3274990" cy="172819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332656"/>
            <a:ext cx="7416823" cy="936104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театрализованной деятельности используются следующие  виды игр:</a:t>
            </a: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412776"/>
            <a:ext cx="8352928" cy="5184576"/>
          </a:xfrm>
        </p:spPr>
        <p:txBody>
          <a:bodyPr>
            <a:normAutofit fontScale="62500" lnSpcReduction="20000"/>
          </a:bodyPr>
          <a:lstStyle/>
          <a:p>
            <a:r>
              <a:rPr lang="ru-RU" sz="2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Игра –драматизации:</a:t>
            </a:r>
          </a:p>
          <a:p>
            <a:r>
              <a:rPr lang="ru-RU" sz="2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Пальчиковые</a:t>
            </a:r>
          </a:p>
          <a:p>
            <a:r>
              <a:rPr lang="ru-RU" sz="2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 куклами</a:t>
            </a:r>
          </a:p>
          <a:p>
            <a:r>
              <a:rPr lang="ru-RU" sz="2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Импровизация</a:t>
            </a:r>
          </a:p>
          <a:p>
            <a:r>
              <a:rPr lang="ru-RU" sz="2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Самостоятельная игра</a:t>
            </a:r>
            <a:endParaRPr lang="ru-RU" sz="2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Режиссёрские игры:</a:t>
            </a:r>
          </a:p>
          <a:p>
            <a:pPr algn="r"/>
            <a:r>
              <a:rPr lang="ru-RU" sz="2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Настольный театр игрушек</a:t>
            </a:r>
          </a:p>
          <a:p>
            <a:pPr algn="r"/>
            <a:r>
              <a:rPr lang="ru-RU" sz="2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Теневой театр</a:t>
            </a:r>
          </a:p>
          <a:p>
            <a:pPr algn="r"/>
            <a:r>
              <a:rPr lang="ru-RU" sz="2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Настольный театр картин</a:t>
            </a:r>
            <a:r>
              <a:rPr lang="ru-RU" sz="2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ок</a:t>
            </a:r>
          </a:p>
          <a:p>
            <a:pPr algn="just"/>
            <a:r>
              <a:rPr lang="ru-RU" sz="2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itchFamily="18" charset="0"/>
              </a:rPr>
              <a:t>Независимо от вида деятельности, театрализованные игры обязательно должны иметь сюжет. Все эти игры способствуют общему развитию, проявлению любознательности к познанию нового, усвоения новой информации и новых способов действий, развития мышления, целеустремленности, проявления общего интеллекта, эмоций при проигрывании ролей. Игры учат детей ориентироваться в пространстве, строить диалог, развивают зрительное, слуховое восприятие, память, наблюдательность, фантазию, воображение, упражняют в четком произношении слов. Помогает лучше владеть своим телом и позволяет ребятам с легкостью погружаться в мир фантазии, воспитанники учатся замечать свои и чужие промахи, тольше чувствовать и познавать окружающий ми</a:t>
            </a:r>
            <a:r>
              <a:rPr lang="ru-RU" sz="2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727667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542</TotalTime>
  <Words>349</Words>
  <Application>Microsoft Office PowerPoint</Application>
  <PresentationFormat>Экран (4:3)</PresentationFormat>
  <Paragraphs>51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Century Gothic</vt:lpstr>
      <vt:lpstr>Times New Roman</vt:lpstr>
      <vt:lpstr>Wingdings 3</vt:lpstr>
      <vt:lpstr>Легкий дым</vt:lpstr>
      <vt:lpstr>ГАУСО АО «СВОБОДНЕНСКИЙ СПЕЦИАЛЬНЫЙ (КОРРЕКЦИОННЫЙ) ДЕТСКИЙ ДОМ»</vt:lpstr>
      <vt:lpstr>СОЦИАЛЬНО – ЛИЧНОСТНОЕ РАЗВИТИЕ РЕБЕНКА</vt:lpstr>
      <vt:lpstr>Театрализованная деятельность</vt:lpstr>
      <vt:lpstr>Что является основной задачей театрализации?     </vt:lpstr>
      <vt:lpstr>         Формируются следующие личностные качества детей.</vt:lpstr>
      <vt:lpstr>          ДЕЯТЕЛЬНОСТНЫЕ КАЧЕСТВА   </vt:lpstr>
      <vt:lpstr>Формируются   следующие  личностные качества детей </vt:lpstr>
      <vt:lpstr>Влияние театральных игр на социально – личностное развитие ребенка </vt:lpstr>
      <vt:lpstr>В театрализованной деятельности используются следующие  виды игр: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ГАУСО АО СВОБОДНЕНСКИЙ СПЕЦИАЛЬНЫЙ (КОРРЕКЦИОННЫЙ) ДЕТСКИЙ ДОМ</dc:title>
  <dc:creator>1</dc:creator>
  <cp:lastModifiedBy>Марина</cp:lastModifiedBy>
  <cp:revision>66</cp:revision>
  <dcterms:created xsi:type="dcterms:W3CDTF">2023-09-21T00:53:38Z</dcterms:created>
  <dcterms:modified xsi:type="dcterms:W3CDTF">2025-02-27T04:02:06Z</dcterms:modified>
</cp:coreProperties>
</file>